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
  </p:notesMasterIdLst>
  <p:sldIdLst>
    <p:sldId id="256" r:id="rId2"/>
    <p:sldId id="263" r:id="rId3"/>
    <p:sldId id="265" r:id="rId4"/>
    <p:sldId id="266" r:id="rId5"/>
    <p:sldId id="273" r:id="rId6"/>
    <p:sldId id="269" r:id="rId7"/>
    <p:sldId id="267" r:id="rId8"/>
    <p:sldId id="268" r:id="rId9"/>
    <p:sldId id="270" r:id="rId10"/>
    <p:sldId id="271"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D5E34-9650-4044-9B1F-DE1F8F532A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4E0FFCC-A483-439F-8B12-5057321045DC}">
      <dgm:prSet/>
      <dgm:spPr>
        <a:solidFill>
          <a:schemeClr val="accent1">
            <a:lumMod val="50000"/>
          </a:schemeClr>
        </a:solidFill>
      </dgm:spPr>
      <dgm:t>
        <a:bodyPr/>
        <a:lstStyle/>
        <a:p>
          <a:r>
            <a:rPr lang="en-US" b="1"/>
            <a:t>Accessibility</a:t>
          </a:r>
          <a:endParaRPr lang="en-US"/>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a:solidFill>
          <a:schemeClr val="accent1">
            <a:lumMod val="50000"/>
          </a:schemeClr>
        </a:solidFill>
      </dgm:spPr>
      <dgm:t>
        <a:bodyPr/>
        <a:lstStyle/>
        <a:p>
          <a:r>
            <a:rPr lang="en-US" b="1"/>
            <a:t>Disability</a:t>
          </a:r>
          <a:endParaRPr lang="en-US"/>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C4F2A25-9B63-46FC-8BED-16F221B4C139}">
      <dgm:prSet/>
      <dgm:spPr>
        <a:solidFill>
          <a:schemeClr val="accent1">
            <a:lumMod val="50000"/>
          </a:schemeClr>
        </a:solidFill>
      </dgm:spPr>
      <dgm:t>
        <a:bodyPr/>
        <a:lstStyle/>
        <a:p>
          <a:r>
            <a:rPr lang="en-US" b="1"/>
            <a:t>Accessible Technology (AT)</a:t>
          </a:r>
          <a:endParaRPr lang="en-US"/>
        </a:p>
      </dgm:t>
    </dgm:pt>
    <dgm:pt modelId="{4B44C79C-9DB7-40DD-B505-EA2F87298507}" type="parTrans" cxnId="{B037324B-E98A-408A-BF3D-E598051CC1F3}">
      <dgm:prSet/>
      <dgm:spPr/>
      <dgm:t>
        <a:bodyPr/>
        <a:lstStyle/>
        <a:p>
          <a:endParaRPr lang="en-US"/>
        </a:p>
      </dgm:t>
    </dgm:pt>
    <dgm:pt modelId="{FF9F7A5C-B4BD-4D33-BEB1-508C41A10593}" type="sibTrans" cxnId="{B037324B-E98A-408A-BF3D-E598051CC1F3}">
      <dgm:prSet/>
      <dgm:spPr/>
      <dgm:t>
        <a:bodyPr/>
        <a:lstStyle/>
        <a:p>
          <a:endParaRPr lang="en-US"/>
        </a:p>
      </dgm:t>
    </dgm:pt>
    <dgm:pt modelId="{6395ACE4-41DF-4105-B0DD-B7E57AC33FF5}">
      <dgm:prSet/>
      <dgm:spPr>
        <a:solidFill>
          <a:schemeClr val="accent1">
            <a:lumMod val="50000"/>
          </a:schemeClr>
        </a:solidFill>
      </dgm:spPr>
      <dgm:t>
        <a:bodyPr/>
        <a:lstStyle/>
        <a:p>
          <a:r>
            <a:rPr lang="en-US" b="1"/>
            <a:t>A11y</a:t>
          </a:r>
          <a:endParaRPr lang="en-US"/>
        </a:p>
      </dgm:t>
    </dgm:pt>
    <dgm:pt modelId="{BEB6D2FC-5D84-49EA-BC55-3CEFA4575D52}" type="parTrans" cxnId="{84EEB5C1-850C-4760-BB05-66BFB394B330}">
      <dgm:prSet/>
      <dgm:spPr/>
      <dgm:t>
        <a:bodyPr/>
        <a:lstStyle/>
        <a:p>
          <a:endParaRPr lang="en-US"/>
        </a:p>
      </dgm:t>
    </dgm:pt>
    <dgm:pt modelId="{DCA7C5D8-3F99-4087-8016-020120AEDDAF}" type="sibTrans" cxnId="{84EEB5C1-850C-4760-BB05-66BFB394B330}">
      <dgm:prSet/>
      <dgm:spPr/>
      <dgm:t>
        <a:bodyPr/>
        <a:lstStyle/>
        <a:p>
          <a:endParaRPr lang="en-US"/>
        </a:p>
      </dgm:t>
    </dgm:pt>
    <dgm:pt modelId="{511B63DA-5090-4298-95ED-4E5112359373}" type="pres">
      <dgm:prSet presAssocID="{6F4D5E34-9650-4044-9B1F-DE1F8F532AB2}" presName="linear" presStyleCnt="0">
        <dgm:presLayoutVars>
          <dgm:animLvl val="lvl"/>
          <dgm:resizeHandles val="exact"/>
        </dgm:presLayoutVars>
      </dgm:prSet>
      <dgm:spPr/>
    </dgm:pt>
    <dgm:pt modelId="{10DBB67B-63E3-4C9E-BB08-DE638FD9059B}" type="pres">
      <dgm:prSet presAssocID="{A4E0FFCC-A483-439F-8B12-5057321045DC}" presName="parentText" presStyleLbl="node1" presStyleIdx="0" presStyleCnt="4">
        <dgm:presLayoutVars>
          <dgm:chMax val="0"/>
          <dgm:bulletEnabled val="1"/>
        </dgm:presLayoutVars>
      </dgm:prSet>
      <dgm:spPr/>
    </dgm:pt>
    <dgm:pt modelId="{A255F266-8E08-4F65-B1C6-A736D4C9DABA}" type="pres">
      <dgm:prSet presAssocID="{BFDFB5E9-99E2-4637-9D4B-2FE454ADBEE9}" presName="spacer" presStyleCnt="0"/>
      <dgm:spPr/>
    </dgm:pt>
    <dgm:pt modelId="{5F5B2010-9F7C-4F85-BA19-0E749BF12EAC}" type="pres">
      <dgm:prSet presAssocID="{D5E078B7-92E1-4CF0-A96A-3580312A9B6C}" presName="parentText" presStyleLbl="node1" presStyleIdx="1" presStyleCnt="4">
        <dgm:presLayoutVars>
          <dgm:chMax val="0"/>
          <dgm:bulletEnabled val="1"/>
        </dgm:presLayoutVars>
      </dgm:prSet>
      <dgm:spPr/>
    </dgm:pt>
    <dgm:pt modelId="{74A3CA02-BE1A-47E4-BF47-AF00D6A5E0C4}" type="pres">
      <dgm:prSet presAssocID="{51716F28-F5E8-46B4-986F-D770CD714D65}" presName="spacer" presStyleCnt="0"/>
      <dgm:spPr/>
    </dgm:pt>
    <dgm:pt modelId="{0F195EFF-DA94-4539-B317-981C8A7ED35A}" type="pres">
      <dgm:prSet presAssocID="{BC4F2A25-9B63-46FC-8BED-16F221B4C139}" presName="parentText" presStyleLbl="node1" presStyleIdx="2" presStyleCnt="4">
        <dgm:presLayoutVars>
          <dgm:chMax val="0"/>
          <dgm:bulletEnabled val="1"/>
        </dgm:presLayoutVars>
      </dgm:prSet>
      <dgm:spPr/>
    </dgm:pt>
    <dgm:pt modelId="{8D9FBB1E-A19E-40AC-8EDC-24D18B9AF30C}" type="pres">
      <dgm:prSet presAssocID="{FF9F7A5C-B4BD-4D33-BEB1-508C41A10593}" presName="spacer" presStyleCnt="0"/>
      <dgm:spPr/>
    </dgm:pt>
    <dgm:pt modelId="{217FAF89-56D5-4E6A-A11E-DDBB4D342281}" type="pres">
      <dgm:prSet presAssocID="{6395ACE4-41DF-4105-B0DD-B7E57AC33FF5}" presName="parentText" presStyleLbl="node1" presStyleIdx="3" presStyleCnt="4">
        <dgm:presLayoutVars>
          <dgm:chMax val="0"/>
          <dgm:bulletEnabled val="1"/>
        </dgm:presLayoutVars>
      </dgm:prSet>
      <dgm:spPr/>
    </dgm:pt>
  </dgm:ptLst>
  <dgm:cxnLst>
    <dgm:cxn modelId="{5761E447-6517-4272-9AAF-535B2394440D}" type="presOf" srcId="{6F4D5E34-9650-4044-9B1F-DE1F8F532AB2}" destId="{511B63DA-5090-4298-95ED-4E5112359373}" srcOrd="0" destOrd="0" presId="urn:microsoft.com/office/officeart/2005/8/layout/vList2"/>
    <dgm:cxn modelId="{B037324B-E98A-408A-BF3D-E598051CC1F3}" srcId="{6F4D5E34-9650-4044-9B1F-DE1F8F532AB2}" destId="{BC4F2A25-9B63-46FC-8BED-16F221B4C139}" srcOrd="2" destOrd="0" parTransId="{4B44C79C-9DB7-40DD-B505-EA2F87298507}" sibTransId="{FF9F7A5C-B4BD-4D33-BEB1-508C41A10593}"/>
    <dgm:cxn modelId="{4930A24D-5194-4CC7-83AB-EF5E8B179BE0}" type="presOf" srcId="{6395ACE4-41DF-4105-B0DD-B7E57AC33FF5}" destId="{217FAF89-56D5-4E6A-A11E-DDBB4D342281}" srcOrd="0" destOrd="0" presId="urn:microsoft.com/office/officeart/2005/8/layout/vList2"/>
    <dgm:cxn modelId="{A1000950-0962-4D9C-91C2-6A56360F227F}" srcId="{6F4D5E34-9650-4044-9B1F-DE1F8F532AB2}" destId="{A4E0FFCC-A483-439F-8B12-5057321045DC}" srcOrd="0" destOrd="0" parTransId="{913F08B9-C6B0-4633-8D68-5A990C8F02F0}" sibTransId="{BFDFB5E9-99E2-4637-9D4B-2FE454ADBEE9}"/>
    <dgm:cxn modelId="{2B9435A0-1D1B-4E60-876F-1B955500FE8F}" type="presOf" srcId="{BC4F2A25-9B63-46FC-8BED-16F221B4C139}" destId="{0F195EFF-DA94-4539-B317-981C8A7ED35A}" srcOrd="0" destOrd="0" presId="urn:microsoft.com/office/officeart/2005/8/layout/vList2"/>
    <dgm:cxn modelId="{208883B9-2542-4482-A83D-A6E64B8C43D5}" type="presOf" srcId="{A4E0FFCC-A483-439F-8B12-5057321045DC}" destId="{10DBB67B-63E3-4C9E-BB08-DE638FD9059B}" srcOrd="0" destOrd="0" presId="urn:microsoft.com/office/officeart/2005/8/layout/vList2"/>
    <dgm:cxn modelId="{2B2497C1-CC4A-4DB4-B4C3-34336F104B0E}" srcId="{6F4D5E34-9650-4044-9B1F-DE1F8F532AB2}" destId="{D5E078B7-92E1-4CF0-A96A-3580312A9B6C}" srcOrd="1" destOrd="0" parTransId="{05430F3B-BFF1-447D-AF85-E8924D938F4A}" sibTransId="{51716F28-F5E8-46B4-986F-D770CD714D65}"/>
    <dgm:cxn modelId="{84EEB5C1-850C-4760-BB05-66BFB394B330}" srcId="{6F4D5E34-9650-4044-9B1F-DE1F8F532AB2}" destId="{6395ACE4-41DF-4105-B0DD-B7E57AC33FF5}" srcOrd="3" destOrd="0" parTransId="{BEB6D2FC-5D84-49EA-BC55-3CEFA4575D52}" sibTransId="{DCA7C5D8-3F99-4087-8016-020120AEDDAF}"/>
    <dgm:cxn modelId="{C976B1EF-F414-483F-8BB3-1F1EC30BA743}" type="presOf" srcId="{D5E078B7-92E1-4CF0-A96A-3580312A9B6C}" destId="{5F5B2010-9F7C-4F85-BA19-0E749BF12EAC}" srcOrd="0" destOrd="0" presId="urn:microsoft.com/office/officeart/2005/8/layout/vList2"/>
    <dgm:cxn modelId="{F65C402A-B2C2-444E-A6E3-07D2C669EF28}" type="presParOf" srcId="{511B63DA-5090-4298-95ED-4E5112359373}" destId="{10DBB67B-63E3-4C9E-BB08-DE638FD9059B}" srcOrd="0" destOrd="0" presId="urn:microsoft.com/office/officeart/2005/8/layout/vList2"/>
    <dgm:cxn modelId="{517E4F55-B8D6-4950-B525-CDC8401F747C}" type="presParOf" srcId="{511B63DA-5090-4298-95ED-4E5112359373}" destId="{A255F266-8E08-4F65-B1C6-A736D4C9DABA}" srcOrd="1" destOrd="0" presId="urn:microsoft.com/office/officeart/2005/8/layout/vList2"/>
    <dgm:cxn modelId="{52B99D24-03E7-4629-9EF1-0F27ABD83401}" type="presParOf" srcId="{511B63DA-5090-4298-95ED-4E5112359373}" destId="{5F5B2010-9F7C-4F85-BA19-0E749BF12EAC}" srcOrd="2" destOrd="0" presId="urn:microsoft.com/office/officeart/2005/8/layout/vList2"/>
    <dgm:cxn modelId="{082C43A4-F736-4D36-B76E-F16DE2F8F67C}" type="presParOf" srcId="{511B63DA-5090-4298-95ED-4E5112359373}" destId="{74A3CA02-BE1A-47E4-BF47-AF00D6A5E0C4}" srcOrd="3" destOrd="0" presId="urn:microsoft.com/office/officeart/2005/8/layout/vList2"/>
    <dgm:cxn modelId="{D0D03C65-0154-4211-A558-1A11A1558258}" type="presParOf" srcId="{511B63DA-5090-4298-95ED-4E5112359373}" destId="{0F195EFF-DA94-4539-B317-981C8A7ED35A}" srcOrd="4" destOrd="0" presId="urn:microsoft.com/office/officeart/2005/8/layout/vList2"/>
    <dgm:cxn modelId="{BE6E3612-0924-4B6F-BC98-8A10EEB17834}" type="presParOf" srcId="{511B63DA-5090-4298-95ED-4E5112359373}" destId="{8D9FBB1E-A19E-40AC-8EDC-24D18B9AF30C}" srcOrd="5" destOrd="0" presId="urn:microsoft.com/office/officeart/2005/8/layout/vList2"/>
    <dgm:cxn modelId="{65929D4F-42AF-4144-B462-17BC7C984B46}" type="presParOf" srcId="{511B63DA-5090-4298-95ED-4E5112359373}" destId="{217FAF89-56D5-4E6A-A11E-DDBB4D34228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Medical</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Social</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2">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n with baby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2">
        <dgm:presLayoutVars>
          <dgm:chMax val="1"/>
          <dgm:chPref val="1"/>
        </dgm:presLayoutVars>
      </dgm:prSet>
      <dgm:spPr/>
    </dgm:pt>
  </dgm:ptLst>
  <dgm:cxnLst>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1507F-243A-4AC8-AFC3-F359E8A575C8}"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4EDFE1AA-BBDF-472A-A016-C9F11DDCD658}">
      <dgm:prSet/>
      <dgm:spPr>
        <a:solidFill>
          <a:schemeClr val="accent2">
            <a:lumMod val="75000"/>
          </a:schemeClr>
        </a:solidFill>
      </dgm:spPr>
      <dgm:t>
        <a:bodyPr/>
        <a:lstStyle/>
        <a:p>
          <a:r>
            <a:rPr lang="en-US" dirty="0">
              <a:solidFill>
                <a:schemeClr val="bg1"/>
              </a:solidFill>
            </a:rPr>
            <a:t>Types</a:t>
          </a:r>
        </a:p>
      </dgm:t>
    </dgm:pt>
    <dgm:pt modelId="{F420FD8B-ACB4-454D-BE3F-67932A9268F2}" type="parTrans" cxnId="{F09E65BF-6C6A-4D5F-9BD1-9AC12722FA1B}">
      <dgm:prSet/>
      <dgm:spPr/>
      <dgm:t>
        <a:bodyPr/>
        <a:lstStyle/>
        <a:p>
          <a:endParaRPr lang="en-US"/>
        </a:p>
      </dgm:t>
    </dgm:pt>
    <dgm:pt modelId="{2EA37172-90E3-427C-B707-5843FCBCC57A}" type="sibTrans" cxnId="{F09E65BF-6C6A-4D5F-9BD1-9AC12722FA1B}">
      <dgm:prSet/>
      <dgm:spPr/>
      <dgm:t>
        <a:bodyPr/>
        <a:lstStyle/>
        <a:p>
          <a:endParaRPr lang="en-US"/>
        </a:p>
      </dgm:t>
    </dgm:pt>
    <dgm:pt modelId="{D70D0301-AD66-40DD-85C5-2762D63DD6FC}">
      <dgm:prSet/>
      <dgm:spPr>
        <a:solidFill>
          <a:schemeClr val="accent3">
            <a:lumMod val="75000"/>
          </a:schemeClr>
        </a:solidFill>
      </dgm:spPr>
      <dgm:t>
        <a:bodyPr/>
        <a:lstStyle/>
        <a:p>
          <a:r>
            <a:rPr lang="en-US" dirty="0">
              <a:solidFill>
                <a:schemeClr val="bg1"/>
              </a:solidFill>
            </a:rPr>
            <a:t>Time</a:t>
          </a:r>
        </a:p>
      </dgm:t>
    </dgm:pt>
    <dgm:pt modelId="{1144E5A7-074D-4C3C-927C-9EF1780FA5CE}" type="parTrans" cxnId="{E2A35F2E-AB42-4A62-AEC1-6F163F72476E}">
      <dgm:prSet/>
      <dgm:spPr/>
      <dgm:t>
        <a:bodyPr/>
        <a:lstStyle/>
        <a:p>
          <a:endParaRPr lang="en-US"/>
        </a:p>
      </dgm:t>
    </dgm:pt>
    <dgm:pt modelId="{5813E6BB-F155-4404-9C06-5BBA38C9CF7C}" type="sibTrans" cxnId="{E2A35F2E-AB42-4A62-AEC1-6F163F72476E}">
      <dgm:prSet/>
      <dgm:spPr/>
      <dgm:t>
        <a:bodyPr/>
        <a:lstStyle/>
        <a:p>
          <a:endParaRPr lang="en-US"/>
        </a:p>
      </dgm:t>
    </dgm:pt>
    <dgm:pt modelId="{309E972A-70A4-4A01-92B0-202B97F1D387}">
      <dgm:prSet/>
      <dgm:spPr/>
      <dgm:t>
        <a:bodyPr/>
        <a:lstStyle/>
        <a:p>
          <a:r>
            <a:rPr lang="en-US"/>
            <a:t>Temporary</a:t>
          </a:r>
        </a:p>
      </dgm:t>
    </dgm:pt>
    <dgm:pt modelId="{3C44ABA3-5D97-4EFD-B075-CE4769EC5010}" type="parTrans" cxnId="{57151CFE-0651-41CD-9784-238BB258F24B}">
      <dgm:prSet/>
      <dgm:spPr/>
      <dgm:t>
        <a:bodyPr/>
        <a:lstStyle/>
        <a:p>
          <a:endParaRPr lang="en-US"/>
        </a:p>
      </dgm:t>
    </dgm:pt>
    <dgm:pt modelId="{22CC4EF6-7C34-4B22-8E93-E41AE1505C88}" type="sibTrans" cxnId="{57151CFE-0651-41CD-9784-238BB258F24B}">
      <dgm:prSet/>
      <dgm:spPr/>
      <dgm:t>
        <a:bodyPr/>
        <a:lstStyle/>
        <a:p>
          <a:endParaRPr lang="en-US"/>
        </a:p>
      </dgm:t>
    </dgm:pt>
    <dgm:pt modelId="{CC1479AC-B9E3-4FC1-88C2-1A5526491BBE}">
      <dgm:prSet/>
      <dgm:spPr/>
      <dgm:t>
        <a:bodyPr/>
        <a:lstStyle/>
        <a:p>
          <a:r>
            <a:rPr lang="en-US" dirty="0"/>
            <a:t>Situational</a:t>
          </a:r>
        </a:p>
      </dgm:t>
    </dgm:pt>
    <dgm:pt modelId="{B9F010BB-AB90-44C0-818B-4A2AD4649018}" type="parTrans" cxnId="{747B6753-56F4-48AD-8021-8E2B57F26E85}">
      <dgm:prSet/>
      <dgm:spPr/>
      <dgm:t>
        <a:bodyPr/>
        <a:lstStyle/>
        <a:p>
          <a:endParaRPr lang="en-US"/>
        </a:p>
      </dgm:t>
    </dgm:pt>
    <dgm:pt modelId="{BFA125A6-2625-45B1-9503-EF349D0BD844}" type="sibTrans" cxnId="{747B6753-56F4-48AD-8021-8E2B57F26E85}">
      <dgm:prSet/>
      <dgm:spPr/>
      <dgm:t>
        <a:bodyPr/>
        <a:lstStyle/>
        <a:p>
          <a:endParaRPr lang="en-US"/>
        </a:p>
      </dgm:t>
    </dgm:pt>
    <dgm:pt modelId="{16D81420-F14C-4B22-B792-3D32D94EA1DB}">
      <dgm:prSet/>
      <dgm:spPr/>
      <dgm:t>
        <a:bodyPr/>
        <a:lstStyle/>
        <a:p>
          <a:r>
            <a:rPr lang="en-US"/>
            <a:t>Permanent</a:t>
          </a:r>
        </a:p>
      </dgm:t>
    </dgm:pt>
    <dgm:pt modelId="{346F5DC3-A2B9-4666-AE1E-AA181977906D}" type="parTrans" cxnId="{56F4EEED-EE67-44BE-A1CF-956A29208EA4}">
      <dgm:prSet/>
      <dgm:spPr/>
      <dgm:t>
        <a:bodyPr/>
        <a:lstStyle/>
        <a:p>
          <a:endParaRPr lang="en-US"/>
        </a:p>
      </dgm:t>
    </dgm:pt>
    <dgm:pt modelId="{DC55647D-6064-41E2-818C-59F46A330636}" type="sibTrans" cxnId="{56F4EEED-EE67-44BE-A1CF-956A29208EA4}">
      <dgm:prSet/>
      <dgm:spPr/>
      <dgm:t>
        <a:bodyPr/>
        <a:lstStyle/>
        <a:p>
          <a:endParaRPr lang="en-US"/>
        </a:p>
      </dgm:t>
    </dgm:pt>
    <dgm:pt modelId="{90C9D685-C9AA-4ACE-B45E-8B4AB4B56044}">
      <dgm:prSet/>
      <dgm:spPr>
        <a:solidFill>
          <a:schemeClr val="accent4">
            <a:lumMod val="75000"/>
          </a:schemeClr>
        </a:solidFill>
      </dgm:spPr>
      <dgm:t>
        <a:bodyPr/>
        <a:lstStyle/>
        <a:p>
          <a:r>
            <a:rPr lang="en-US" dirty="0">
              <a:solidFill>
                <a:schemeClr val="bg1"/>
              </a:solidFill>
            </a:rPr>
            <a:t>Visibility</a:t>
          </a:r>
        </a:p>
      </dgm:t>
    </dgm:pt>
    <dgm:pt modelId="{3E57FACE-0CEB-4391-A33A-CCE49082B460}" type="parTrans" cxnId="{690543E1-7A7D-43BB-ADB4-40682675725F}">
      <dgm:prSet/>
      <dgm:spPr/>
      <dgm:t>
        <a:bodyPr/>
        <a:lstStyle/>
        <a:p>
          <a:endParaRPr lang="en-US"/>
        </a:p>
      </dgm:t>
    </dgm:pt>
    <dgm:pt modelId="{50C08015-E5A4-4C25-9335-4E4855F9CCE5}" type="sibTrans" cxnId="{690543E1-7A7D-43BB-ADB4-40682675725F}">
      <dgm:prSet/>
      <dgm:spPr/>
      <dgm:t>
        <a:bodyPr/>
        <a:lstStyle/>
        <a:p>
          <a:endParaRPr lang="en-US"/>
        </a:p>
      </dgm:t>
    </dgm:pt>
    <dgm:pt modelId="{D180F917-FABE-4F07-BF68-9309EA1AB377}">
      <dgm:prSet/>
      <dgm:spPr/>
      <dgm:t>
        <a:bodyPr/>
        <a:lstStyle/>
        <a:p>
          <a:r>
            <a:rPr lang="en-US"/>
            <a:t>Visible</a:t>
          </a:r>
        </a:p>
      </dgm:t>
    </dgm:pt>
    <dgm:pt modelId="{E4A7FC64-828E-4573-868F-3B4F9396B726}" type="parTrans" cxnId="{2DE37E93-B7D4-4414-9640-F83837CA9575}">
      <dgm:prSet/>
      <dgm:spPr/>
      <dgm:t>
        <a:bodyPr/>
        <a:lstStyle/>
        <a:p>
          <a:endParaRPr lang="en-US"/>
        </a:p>
      </dgm:t>
    </dgm:pt>
    <dgm:pt modelId="{A4A8FBF8-259C-4861-B22D-AF99B8C51582}" type="sibTrans" cxnId="{2DE37E93-B7D4-4414-9640-F83837CA9575}">
      <dgm:prSet/>
      <dgm:spPr/>
      <dgm:t>
        <a:bodyPr/>
        <a:lstStyle/>
        <a:p>
          <a:endParaRPr lang="en-US"/>
        </a:p>
      </dgm:t>
    </dgm:pt>
    <dgm:pt modelId="{371AAE62-6DC6-40C1-B396-0C0551660A69}">
      <dgm:prSet/>
      <dgm:spPr/>
      <dgm:t>
        <a:bodyPr/>
        <a:lstStyle/>
        <a:p>
          <a:r>
            <a:rPr lang="en-US"/>
            <a:t>Invisible</a:t>
          </a:r>
        </a:p>
      </dgm:t>
    </dgm:pt>
    <dgm:pt modelId="{74336DE6-56A5-4E4A-BF83-943EC095911D}" type="parTrans" cxnId="{7400245E-7054-4CB6-AEB1-4215CC5C8220}">
      <dgm:prSet/>
      <dgm:spPr/>
      <dgm:t>
        <a:bodyPr/>
        <a:lstStyle/>
        <a:p>
          <a:endParaRPr lang="en-US"/>
        </a:p>
      </dgm:t>
    </dgm:pt>
    <dgm:pt modelId="{DDF7412F-1174-447D-90B7-87C12AFF3175}" type="sibTrans" cxnId="{7400245E-7054-4CB6-AEB1-4215CC5C8220}">
      <dgm:prSet/>
      <dgm:spPr/>
      <dgm:t>
        <a:bodyPr/>
        <a:lstStyle/>
        <a:p>
          <a:endParaRPr lang="en-US"/>
        </a:p>
      </dgm:t>
    </dgm:pt>
    <dgm:pt modelId="{875E756B-ECC8-41F9-9083-B14ECA08DB4C}">
      <dgm:prSet/>
      <dgm:spPr/>
      <dgm:t>
        <a:bodyPr/>
        <a:lstStyle/>
        <a:p>
          <a:r>
            <a:rPr lang="en-US" dirty="0"/>
            <a:t>Hearing</a:t>
          </a:r>
        </a:p>
      </dgm:t>
    </dgm:pt>
    <dgm:pt modelId="{ADF19072-AE9E-49E9-8BE4-D61030E78A06}" type="sibTrans" cxnId="{03150175-C61C-4F2D-BB1F-B67DE146E9A3}">
      <dgm:prSet/>
      <dgm:spPr/>
      <dgm:t>
        <a:bodyPr/>
        <a:lstStyle/>
        <a:p>
          <a:endParaRPr lang="en-US"/>
        </a:p>
      </dgm:t>
    </dgm:pt>
    <dgm:pt modelId="{02A9DDD5-6AE8-4CFC-A48F-4CD64FAE9FBB}" type="parTrans" cxnId="{03150175-C61C-4F2D-BB1F-B67DE146E9A3}">
      <dgm:prSet/>
      <dgm:spPr/>
      <dgm:t>
        <a:bodyPr/>
        <a:lstStyle/>
        <a:p>
          <a:endParaRPr lang="en-US"/>
        </a:p>
      </dgm:t>
    </dgm:pt>
    <dgm:pt modelId="{2379A58B-4DBC-47BF-BC4C-2AA182A3A226}">
      <dgm:prSet/>
      <dgm:spPr/>
      <dgm:t>
        <a:bodyPr/>
        <a:lstStyle/>
        <a:p>
          <a:r>
            <a:rPr lang="en-US"/>
            <a:t>Vision</a:t>
          </a:r>
        </a:p>
      </dgm:t>
    </dgm:pt>
    <dgm:pt modelId="{8E60F470-3089-4836-9663-1D5B4D1FCC03}" type="sibTrans" cxnId="{DAE39BB1-3CC9-412F-BF82-24E3AEC24ADB}">
      <dgm:prSet/>
      <dgm:spPr/>
      <dgm:t>
        <a:bodyPr/>
        <a:lstStyle/>
        <a:p>
          <a:endParaRPr lang="en-US"/>
        </a:p>
      </dgm:t>
    </dgm:pt>
    <dgm:pt modelId="{3C61F100-9D74-4619-A194-1CEB54F8859A}" type="parTrans" cxnId="{DAE39BB1-3CC9-412F-BF82-24E3AEC24ADB}">
      <dgm:prSet/>
      <dgm:spPr/>
      <dgm:t>
        <a:bodyPr/>
        <a:lstStyle/>
        <a:p>
          <a:endParaRPr lang="en-US"/>
        </a:p>
      </dgm:t>
    </dgm:pt>
    <dgm:pt modelId="{20A9D522-7B5D-49B6-AAEB-1F5015F0E51A}">
      <dgm:prSet/>
      <dgm:spPr/>
      <dgm:t>
        <a:bodyPr/>
        <a:lstStyle/>
        <a:p>
          <a:r>
            <a:rPr lang="en-US"/>
            <a:t>Mobility</a:t>
          </a:r>
        </a:p>
      </dgm:t>
    </dgm:pt>
    <dgm:pt modelId="{67EA6607-0C08-4B0A-AC87-1A653F8B13B5}" type="sibTrans" cxnId="{8C050A3F-E3A1-4CBB-A26B-1D4766002A0C}">
      <dgm:prSet/>
      <dgm:spPr/>
      <dgm:t>
        <a:bodyPr/>
        <a:lstStyle/>
        <a:p>
          <a:endParaRPr lang="en-US"/>
        </a:p>
      </dgm:t>
    </dgm:pt>
    <dgm:pt modelId="{8603123D-6ADF-4132-ABF4-3D6B51BDC1CB}" type="parTrans" cxnId="{8C050A3F-E3A1-4CBB-A26B-1D4766002A0C}">
      <dgm:prSet/>
      <dgm:spPr/>
      <dgm:t>
        <a:bodyPr/>
        <a:lstStyle/>
        <a:p>
          <a:endParaRPr lang="en-US"/>
        </a:p>
      </dgm:t>
    </dgm:pt>
    <dgm:pt modelId="{86E40419-D901-4951-9304-29B69BC5A101}">
      <dgm:prSet/>
      <dgm:spPr/>
      <dgm:t>
        <a:bodyPr/>
        <a:lstStyle/>
        <a:p>
          <a:r>
            <a:rPr lang="en-US"/>
            <a:t>Comprehension</a:t>
          </a:r>
        </a:p>
      </dgm:t>
    </dgm:pt>
    <dgm:pt modelId="{70D37024-B05D-4B91-BB89-CC19C0554CDE}" type="sibTrans" cxnId="{4A796B78-85BB-4F1B-98E2-6102CA5ED79F}">
      <dgm:prSet/>
      <dgm:spPr/>
      <dgm:t>
        <a:bodyPr/>
        <a:lstStyle/>
        <a:p>
          <a:endParaRPr lang="en-US"/>
        </a:p>
      </dgm:t>
    </dgm:pt>
    <dgm:pt modelId="{66F7AAA4-835F-4D1A-A981-CC496D266B52}" type="parTrans" cxnId="{4A796B78-85BB-4F1B-98E2-6102CA5ED79F}">
      <dgm:prSet/>
      <dgm:spPr/>
      <dgm:t>
        <a:bodyPr/>
        <a:lstStyle/>
        <a:p>
          <a:endParaRPr lang="en-US"/>
        </a:p>
      </dgm:t>
    </dgm:pt>
    <dgm:pt modelId="{2B17AAB9-B72B-46F0-8189-DDB98320F518}" type="pres">
      <dgm:prSet presAssocID="{9F41507F-243A-4AC8-AFC3-F359E8A575C8}" presName="Name0" presStyleCnt="0">
        <dgm:presLayoutVars>
          <dgm:dir/>
          <dgm:animLvl val="lvl"/>
          <dgm:resizeHandles val="exact"/>
        </dgm:presLayoutVars>
      </dgm:prSet>
      <dgm:spPr/>
    </dgm:pt>
    <dgm:pt modelId="{96AC2EF1-3113-4A91-9262-2AC2EA200EC5}" type="pres">
      <dgm:prSet presAssocID="{4EDFE1AA-BBDF-472A-A016-C9F11DDCD658}" presName="composite" presStyleCnt="0"/>
      <dgm:spPr/>
    </dgm:pt>
    <dgm:pt modelId="{59A9D91B-29D1-4A01-8F73-0E07A6F85891}" type="pres">
      <dgm:prSet presAssocID="{4EDFE1AA-BBDF-472A-A016-C9F11DDCD658}" presName="parTx" presStyleLbl="alignNode1" presStyleIdx="0" presStyleCnt="3">
        <dgm:presLayoutVars>
          <dgm:chMax val="0"/>
          <dgm:chPref val="0"/>
        </dgm:presLayoutVars>
      </dgm:prSet>
      <dgm:spPr/>
    </dgm:pt>
    <dgm:pt modelId="{D2592ABE-6E58-480A-93E4-69F1BDB55EE8}" type="pres">
      <dgm:prSet presAssocID="{4EDFE1AA-BBDF-472A-A016-C9F11DDCD658}" presName="desTx" presStyleLbl="alignAccFollowNode1" presStyleIdx="0" presStyleCnt="3">
        <dgm:presLayoutVars/>
      </dgm:prSet>
      <dgm:spPr/>
    </dgm:pt>
    <dgm:pt modelId="{7AE39B03-F56B-4D58-8451-74025E55BFEB}" type="pres">
      <dgm:prSet presAssocID="{2EA37172-90E3-427C-B707-5843FCBCC57A}" presName="space" presStyleCnt="0"/>
      <dgm:spPr/>
    </dgm:pt>
    <dgm:pt modelId="{C530AB88-C0CD-4EF3-8667-856219CACAF2}" type="pres">
      <dgm:prSet presAssocID="{D70D0301-AD66-40DD-85C5-2762D63DD6FC}" presName="composite" presStyleCnt="0"/>
      <dgm:spPr/>
    </dgm:pt>
    <dgm:pt modelId="{4509828A-1885-4608-9CA4-0F861650D937}" type="pres">
      <dgm:prSet presAssocID="{D70D0301-AD66-40DD-85C5-2762D63DD6FC}" presName="parTx" presStyleLbl="alignNode1" presStyleIdx="1" presStyleCnt="3">
        <dgm:presLayoutVars>
          <dgm:chMax val="0"/>
          <dgm:chPref val="0"/>
        </dgm:presLayoutVars>
      </dgm:prSet>
      <dgm:spPr/>
    </dgm:pt>
    <dgm:pt modelId="{648DEA30-FD1E-41FB-8038-69D10A49B4A0}" type="pres">
      <dgm:prSet presAssocID="{D70D0301-AD66-40DD-85C5-2762D63DD6FC}" presName="desTx" presStyleLbl="alignAccFollowNode1" presStyleIdx="1" presStyleCnt="3">
        <dgm:presLayoutVars/>
      </dgm:prSet>
      <dgm:spPr/>
    </dgm:pt>
    <dgm:pt modelId="{29894B74-D234-4489-8236-8A37A10ACDBD}" type="pres">
      <dgm:prSet presAssocID="{5813E6BB-F155-4404-9C06-5BBA38C9CF7C}" presName="space" presStyleCnt="0"/>
      <dgm:spPr/>
    </dgm:pt>
    <dgm:pt modelId="{2CB24E54-8798-4D72-903E-659BC928A20C}" type="pres">
      <dgm:prSet presAssocID="{90C9D685-C9AA-4ACE-B45E-8B4AB4B56044}" presName="composite" presStyleCnt="0"/>
      <dgm:spPr/>
    </dgm:pt>
    <dgm:pt modelId="{FC53DE69-2466-43F5-A0D3-415A85444237}" type="pres">
      <dgm:prSet presAssocID="{90C9D685-C9AA-4ACE-B45E-8B4AB4B56044}" presName="parTx" presStyleLbl="alignNode1" presStyleIdx="2" presStyleCnt="3">
        <dgm:presLayoutVars>
          <dgm:chMax val="0"/>
          <dgm:chPref val="0"/>
        </dgm:presLayoutVars>
      </dgm:prSet>
      <dgm:spPr/>
    </dgm:pt>
    <dgm:pt modelId="{D9714EA7-9733-403B-8E53-77B3469D570B}" type="pres">
      <dgm:prSet presAssocID="{90C9D685-C9AA-4ACE-B45E-8B4AB4B56044}" presName="desTx" presStyleLbl="alignAccFollowNode1" presStyleIdx="2" presStyleCnt="3">
        <dgm:presLayoutVars/>
      </dgm:prSet>
      <dgm:spPr/>
    </dgm:pt>
  </dgm:ptLst>
  <dgm:cxnLst>
    <dgm:cxn modelId="{3971130C-9529-4789-84FC-694E92256FE1}" type="presOf" srcId="{CC1479AC-B9E3-4FC1-88C2-1A5526491BBE}" destId="{648DEA30-FD1E-41FB-8038-69D10A49B4A0}" srcOrd="0" destOrd="1" presId="urn:microsoft.com/office/officeart/2016/7/layout/HorizontalActionList"/>
    <dgm:cxn modelId="{A19D061B-AFE8-47BC-9AB8-40166B1DECBA}" type="presOf" srcId="{875E756B-ECC8-41F9-9083-B14ECA08DB4C}" destId="{D2592ABE-6E58-480A-93E4-69F1BDB55EE8}" srcOrd="0" destOrd="0" presId="urn:microsoft.com/office/officeart/2016/7/layout/HorizontalActionList"/>
    <dgm:cxn modelId="{097F5E2B-5C9C-4EAA-8885-D86850BBD2FC}" type="presOf" srcId="{2379A58B-4DBC-47BF-BC4C-2AA182A3A226}" destId="{D2592ABE-6E58-480A-93E4-69F1BDB55EE8}" srcOrd="0" destOrd="1" presId="urn:microsoft.com/office/officeart/2016/7/layout/HorizontalActionList"/>
    <dgm:cxn modelId="{E2A35F2E-AB42-4A62-AEC1-6F163F72476E}" srcId="{9F41507F-243A-4AC8-AFC3-F359E8A575C8}" destId="{D70D0301-AD66-40DD-85C5-2762D63DD6FC}" srcOrd="1" destOrd="0" parTransId="{1144E5A7-074D-4C3C-927C-9EF1780FA5CE}" sibTransId="{5813E6BB-F155-4404-9C06-5BBA38C9CF7C}"/>
    <dgm:cxn modelId="{55D34433-7C0C-4317-BE48-2170DD8A6FDA}" type="presOf" srcId="{90C9D685-C9AA-4ACE-B45E-8B4AB4B56044}" destId="{FC53DE69-2466-43F5-A0D3-415A85444237}" srcOrd="0" destOrd="0" presId="urn:microsoft.com/office/officeart/2016/7/layout/HorizontalActionList"/>
    <dgm:cxn modelId="{8C050A3F-E3A1-4CBB-A26B-1D4766002A0C}" srcId="{4EDFE1AA-BBDF-472A-A016-C9F11DDCD658}" destId="{20A9D522-7B5D-49B6-AAEB-1F5015F0E51A}" srcOrd="2" destOrd="0" parTransId="{8603123D-6ADF-4132-ABF4-3D6B51BDC1CB}" sibTransId="{67EA6607-0C08-4B0A-AC87-1A653F8B13B5}"/>
    <dgm:cxn modelId="{7400245E-7054-4CB6-AEB1-4215CC5C8220}" srcId="{90C9D685-C9AA-4ACE-B45E-8B4AB4B56044}" destId="{371AAE62-6DC6-40C1-B396-0C0551660A69}" srcOrd="1" destOrd="0" parTransId="{74336DE6-56A5-4E4A-BF83-943EC095911D}" sibTransId="{DDF7412F-1174-447D-90B7-87C12AFF3175}"/>
    <dgm:cxn modelId="{88F02B6B-1C50-4923-85D6-0B461C79F53A}" type="presOf" srcId="{86E40419-D901-4951-9304-29B69BC5A101}" destId="{D2592ABE-6E58-480A-93E4-69F1BDB55EE8}" srcOrd="0" destOrd="3" presId="urn:microsoft.com/office/officeart/2016/7/layout/HorizontalActionList"/>
    <dgm:cxn modelId="{B416166E-F900-4423-ABD3-A78F8A799E44}" type="presOf" srcId="{371AAE62-6DC6-40C1-B396-0C0551660A69}" destId="{D9714EA7-9733-403B-8E53-77B3469D570B}" srcOrd="0" destOrd="1" presId="urn:microsoft.com/office/officeart/2016/7/layout/HorizontalActionList"/>
    <dgm:cxn modelId="{747B6753-56F4-48AD-8021-8E2B57F26E85}" srcId="{D70D0301-AD66-40DD-85C5-2762D63DD6FC}" destId="{CC1479AC-B9E3-4FC1-88C2-1A5526491BBE}" srcOrd="1" destOrd="0" parTransId="{B9F010BB-AB90-44C0-818B-4A2AD4649018}" sibTransId="{BFA125A6-2625-45B1-9503-EF349D0BD844}"/>
    <dgm:cxn modelId="{03150175-C61C-4F2D-BB1F-B67DE146E9A3}" srcId="{4EDFE1AA-BBDF-472A-A016-C9F11DDCD658}" destId="{875E756B-ECC8-41F9-9083-B14ECA08DB4C}" srcOrd="0" destOrd="0" parTransId="{02A9DDD5-6AE8-4CFC-A48F-4CD64FAE9FBB}" sibTransId="{ADF19072-AE9E-49E9-8BE4-D61030E78A06}"/>
    <dgm:cxn modelId="{60207A55-1165-413D-8AC8-AC05D1D4DB70}" type="presOf" srcId="{20A9D522-7B5D-49B6-AAEB-1F5015F0E51A}" destId="{D2592ABE-6E58-480A-93E4-69F1BDB55EE8}" srcOrd="0" destOrd="2" presId="urn:microsoft.com/office/officeart/2016/7/layout/HorizontalActionList"/>
    <dgm:cxn modelId="{4A796B78-85BB-4F1B-98E2-6102CA5ED79F}" srcId="{4EDFE1AA-BBDF-472A-A016-C9F11DDCD658}" destId="{86E40419-D901-4951-9304-29B69BC5A101}" srcOrd="3" destOrd="0" parTransId="{66F7AAA4-835F-4D1A-A981-CC496D266B52}" sibTransId="{70D37024-B05D-4B91-BB89-CC19C0554CDE}"/>
    <dgm:cxn modelId="{21EF1E7E-EC3E-4497-9A0F-DCCC0A12AAB0}" type="presOf" srcId="{D180F917-FABE-4F07-BF68-9309EA1AB377}" destId="{D9714EA7-9733-403B-8E53-77B3469D570B}" srcOrd="0" destOrd="0" presId="urn:microsoft.com/office/officeart/2016/7/layout/HorizontalActionList"/>
    <dgm:cxn modelId="{237D0988-9812-48B8-A7EE-337FE695E67C}" type="presOf" srcId="{16D81420-F14C-4B22-B792-3D32D94EA1DB}" destId="{648DEA30-FD1E-41FB-8038-69D10A49B4A0}" srcOrd="0" destOrd="2" presId="urn:microsoft.com/office/officeart/2016/7/layout/HorizontalActionList"/>
    <dgm:cxn modelId="{0A7A9692-1820-4194-9DE2-50F5A1290794}" type="presOf" srcId="{309E972A-70A4-4A01-92B0-202B97F1D387}" destId="{648DEA30-FD1E-41FB-8038-69D10A49B4A0}" srcOrd="0" destOrd="0" presId="urn:microsoft.com/office/officeart/2016/7/layout/HorizontalActionList"/>
    <dgm:cxn modelId="{2DE37E93-B7D4-4414-9640-F83837CA9575}" srcId="{90C9D685-C9AA-4ACE-B45E-8B4AB4B56044}" destId="{D180F917-FABE-4F07-BF68-9309EA1AB377}" srcOrd="0" destOrd="0" parTransId="{E4A7FC64-828E-4573-868F-3B4F9396B726}" sibTransId="{A4A8FBF8-259C-4861-B22D-AF99B8C51582}"/>
    <dgm:cxn modelId="{DAE39BB1-3CC9-412F-BF82-24E3AEC24ADB}" srcId="{4EDFE1AA-BBDF-472A-A016-C9F11DDCD658}" destId="{2379A58B-4DBC-47BF-BC4C-2AA182A3A226}" srcOrd="1" destOrd="0" parTransId="{3C61F100-9D74-4619-A194-1CEB54F8859A}" sibTransId="{8E60F470-3089-4836-9663-1D5B4D1FCC03}"/>
    <dgm:cxn modelId="{F09E65BF-6C6A-4D5F-9BD1-9AC12722FA1B}" srcId="{9F41507F-243A-4AC8-AFC3-F359E8A575C8}" destId="{4EDFE1AA-BBDF-472A-A016-C9F11DDCD658}" srcOrd="0" destOrd="0" parTransId="{F420FD8B-ACB4-454D-BE3F-67932A9268F2}" sibTransId="{2EA37172-90E3-427C-B707-5843FCBCC57A}"/>
    <dgm:cxn modelId="{41C5DBD8-D2A2-45A1-A24E-9AB0DB62F34E}" type="presOf" srcId="{9F41507F-243A-4AC8-AFC3-F359E8A575C8}" destId="{2B17AAB9-B72B-46F0-8189-DDB98320F518}" srcOrd="0" destOrd="0" presId="urn:microsoft.com/office/officeart/2016/7/layout/HorizontalActionList"/>
    <dgm:cxn modelId="{690543E1-7A7D-43BB-ADB4-40682675725F}" srcId="{9F41507F-243A-4AC8-AFC3-F359E8A575C8}" destId="{90C9D685-C9AA-4ACE-B45E-8B4AB4B56044}" srcOrd="2" destOrd="0" parTransId="{3E57FACE-0CEB-4391-A33A-CCE49082B460}" sibTransId="{50C08015-E5A4-4C25-9335-4E4855F9CCE5}"/>
    <dgm:cxn modelId="{56F4EEED-EE67-44BE-A1CF-956A29208EA4}" srcId="{D70D0301-AD66-40DD-85C5-2762D63DD6FC}" destId="{16D81420-F14C-4B22-B792-3D32D94EA1DB}" srcOrd="2" destOrd="0" parTransId="{346F5DC3-A2B9-4666-AE1E-AA181977906D}" sibTransId="{DC55647D-6064-41E2-818C-59F46A330636}"/>
    <dgm:cxn modelId="{EB06C4F4-EC10-4C66-BE61-9FACFFEF881E}" type="presOf" srcId="{4EDFE1AA-BBDF-472A-A016-C9F11DDCD658}" destId="{59A9D91B-29D1-4A01-8F73-0E07A6F85891}" srcOrd="0" destOrd="0" presId="urn:microsoft.com/office/officeart/2016/7/layout/HorizontalActionList"/>
    <dgm:cxn modelId="{D0650CFA-A9C6-4031-ADF6-241F21CB0185}" type="presOf" srcId="{D70D0301-AD66-40DD-85C5-2762D63DD6FC}" destId="{4509828A-1885-4608-9CA4-0F861650D937}" srcOrd="0" destOrd="0" presId="urn:microsoft.com/office/officeart/2016/7/layout/HorizontalActionList"/>
    <dgm:cxn modelId="{57151CFE-0651-41CD-9784-238BB258F24B}" srcId="{D70D0301-AD66-40DD-85C5-2762D63DD6FC}" destId="{309E972A-70A4-4A01-92B0-202B97F1D387}" srcOrd="0" destOrd="0" parTransId="{3C44ABA3-5D97-4EFD-B075-CE4769EC5010}" sibTransId="{22CC4EF6-7C34-4B22-8E93-E41AE1505C88}"/>
    <dgm:cxn modelId="{DB4AF53B-19DC-4B6B-B53C-06EC64B084FC}" type="presParOf" srcId="{2B17AAB9-B72B-46F0-8189-DDB98320F518}" destId="{96AC2EF1-3113-4A91-9262-2AC2EA200EC5}" srcOrd="0" destOrd="0" presId="urn:microsoft.com/office/officeart/2016/7/layout/HorizontalActionList"/>
    <dgm:cxn modelId="{929D932C-76FA-47D8-9AC0-1EF8AA876184}" type="presParOf" srcId="{96AC2EF1-3113-4A91-9262-2AC2EA200EC5}" destId="{59A9D91B-29D1-4A01-8F73-0E07A6F85891}" srcOrd="0" destOrd="0" presId="urn:microsoft.com/office/officeart/2016/7/layout/HorizontalActionList"/>
    <dgm:cxn modelId="{220AB9B5-89C4-42F3-83A7-9BF180813E57}" type="presParOf" srcId="{96AC2EF1-3113-4A91-9262-2AC2EA200EC5}" destId="{D2592ABE-6E58-480A-93E4-69F1BDB55EE8}" srcOrd="1" destOrd="0" presId="urn:microsoft.com/office/officeart/2016/7/layout/HorizontalActionList"/>
    <dgm:cxn modelId="{E85F59AD-DB4B-4676-B7E7-7E915D3363B1}" type="presParOf" srcId="{2B17AAB9-B72B-46F0-8189-DDB98320F518}" destId="{7AE39B03-F56B-4D58-8451-74025E55BFEB}" srcOrd="1" destOrd="0" presId="urn:microsoft.com/office/officeart/2016/7/layout/HorizontalActionList"/>
    <dgm:cxn modelId="{DAD03379-073C-4A44-918F-B32FC221259C}" type="presParOf" srcId="{2B17AAB9-B72B-46F0-8189-DDB98320F518}" destId="{C530AB88-C0CD-4EF3-8667-856219CACAF2}" srcOrd="2" destOrd="0" presId="urn:microsoft.com/office/officeart/2016/7/layout/HorizontalActionList"/>
    <dgm:cxn modelId="{0F327975-5AE8-4F44-9D1F-5196AF640E18}" type="presParOf" srcId="{C530AB88-C0CD-4EF3-8667-856219CACAF2}" destId="{4509828A-1885-4608-9CA4-0F861650D937}" srcOrd="0" destOrd="0" presId="urn:microsoft.com/office/officeart/2016/7/layout/HorizontalActionList"/>
    <dgm:cxn modelId="{7E4B9B58-0EC7-4EFF-A889-0CF51C6E58C9}" type="presParOf" srcId="{C530AB88-C0CD-4EF3-8667-856219CACAF2}" destId="{648DEA30-FD1E-41FB-8038-69D10A49B4A0}" srcOrd="1" destOrd="0" presId="urn:microsoft.com/office/officeart/2016/7/layout/HorizontalActionList"/>
    <dgm:cxn modelId="{6B9B8B7F-7AED-4A53-8537-1330ADC6C060}" type="presParOf" srcId="{2B17AAB9-B72B-46F0-8189-DDB98320F518}" destId="{29894B74-D234-4489-8236-8A37A10ACDBD}" srcOrd="3" destOrd="0" presId="urn:microsoft.com/office/officeart/2016/7/layout/HorizontalActionList"/>
    <dgm:cxn modelId="{7624DC95-2DC2-4F4A-BD31-39AF45C24B3F}" type="presParOf" srcId="{2B17AAB9-B72B-46F0-8189-DDB98320F518}" destId="{2CB24E54-8798-4D72-903E-659BC928A20C}" srcOrd="4" destOrd="0" presId="urn:microsoft.com/office/officeart/2016/7/layout/HorizontalActionList"/>
    <dgm:cxn modelId="{CCBBC3A4-1FD9-48B5-A374-6E4DC0201055}" type="presParOf" srcId="{2CB24E54-8798-4D72-903E-659BC928A20C}" destId="{FC53DE69-2466-43F5-A0D3-415A85444237}" srcOrd="0" destOrd="0" presId="urn:microsoft.com/office/officeart/2016/7/layout/HorizontalActionList"/>
    <dgm:cxn modelId="{1484A6BA-259B-4E95-9796-11D0A73340BA}" type="presParOf" srcId="{2CB24E54-8798-4D72-903E-659BC928A20C}" destId="{D9714EA7-9733-403B-8E53-77B3469D570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BB67B-63E3-4C9E-BB08-DE638FD9059B}">
      <dsp:nvSpPr>
        <dsp:cNvPr id="0" name=""/>
        <dsp:cNvSpPr/>
      </dsp:nvSpPr>
      <dsp:spPr>
        <a:xfrm>
          <a:off x="0" y="2504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Accessibility</a:t>
          </a:r>
          <a:endParaRPr lang="en-US" sz="3800" kern="1200"/>
        </a:p>
      </dsp:txBody>
      <dsp:txXfrm>
        <a:off x="44492" y="69534"/>
        <a:ext cx="7285483" cy="822446"/>
      </dsp:txXfrm>
    </dsp:sp>
    <dsp:sp modelId="{5F5B2010-9F7C-4F85-BA19-0E749BF12EAC}">
      <dsp:nvSpPr>
        <dsp:cNvPr id="0" name=""/>
        <dsp:cNvSpPr/>
      </dsp:nvSpPr>
      <dsp:spPr>
        <a:xfrm>
          <a:off x="0" y="104591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Disability</a:t>
          </a:r>
          <a:endParaRPr lang="en-US" sz="3800" kern="1200"/>
        </a:p>
      </dsp:txBody>
      <dsp:txXfrm>
        <a:off x="44492" y="1090404"/>
        <a:ext cx="7285483" cy="822446"/>
      </dsp:txXfrm>
    </dsp:sp>
    <dsp:sp modelId="{0F195EFF-DA94-4539-B317-981C8A7ED35A}">
      <dsp:nvSpPr>
        <dsp:cNvPr id="0" name=""/>
        <dsp:cNvSpPr/>
      </dsp:nvSpPr>
      <dsp:spPr>
        <a:xfrm>
          <a:off x="0" y="206678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Accessible Technology (AT)</a:t>
          </a:r>
          <a:endParaRPr lang="en-US" sz="3800" kern="1200"/>
        </a:p>
      </dsp:txBody>
      <dsp:txXfrm>
        <a:off x="44492" y="2111274"/>
        <a:ext cx="7285483" cy="822446"/>
      </dsp:txXfrm>
    </dsp:sp>
    <dsp:sp modelId="{217FAF89-56D5-4E6A-A11E-DDBB4D342281}">
      <dsp:nvSpPr>
        <dsp:cNvPr id="0" name=""/>
        <dsp:cNvSpPr/>
      </dsp:nvSpPr>
      <dsp:spPr>
        <a:xfrm>
          <a:off x="0" y="308765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A11y</a:t>
          </a:r>
          <a:endParaRPr lang="en-US" sz="3800" kern="1200"/>
        </a:p>
      </dsp:txBody>
      <dsp:txXfrm>
        <a:off x="44492" y="3132144"/>
        <a:ext cx="7285483"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1900200" y="19785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712199"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Medical</a:t>
          </a:r>
          <a:endParaRPr lang="en-US" sz="4600" kern="1200" dirty="0"/>
        </a:p>
      </dsp:txBody>
      <dsp:txXfrm>
        <a:off x="712199" y="2612207"/>
        <a:ext cx="4320000" cy="720000"/>
      </dsp:txXfrm>
    </dsp:sp>
    <dsp:sp modelId="{775AD2B6-D9BE-4080-A128-43A60F3B62A5}">
      <dsp:nvSpPr>
        <dsp:cNvPr id="0" name=""/>
        <dsp:cNvSpPr/>
      </dsp:nvSpPr>
      <dsp:spPr>
        <a:xfrm>
          <a:off x="6976200" y="19785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5788200"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Social</a:t>
          </a:r>
          <a:endParaRPr lang="en-US" sz="4600" kern="1200" dirty="0"/>
        </a:p>
      </dsp:txBody>
      <dsp:txXfrm>
        <a:off x="5788200" y="2612207"/>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9D91B-29D1-4A01-8F73-0E07A6F85891}">
      <dsp:nvSpPr>
        <dsp:cNvPr id="0" name=""/>
        <dsp:cNvSpPr/>
      </dsp:nvSpPr>
      <dsp:spPr>
        <a:xfrm>
          <a:off x="5592" y="166138"/>
          <a:ext cx="3531141" cy="1059342"/>
        </a:xfrm>
        <a:prstGeom prst="rect">
          <a:avLst/>
        </a:prstGeom>
        <a:solidFill>
          <a:schemeClr val="accent2">
            <a:lumMod val="75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Types</a:t>
          </a:r>
        </a:p>
      </dsp:txBody>
      <dsp:txXfrm>
        <a:off x="5592" y="166138"/>
        <a:ext cx="3531141" cy="1059342"/>
      </dsp:txXfrm>
    </dsp:sp>
    <dsp:sp modelId="{D2592ABE-6E58-480A-93E4-69F1BDB55EE8}">
      <dsp:nvSpPr>
        <dsp:cNvPr id="0" name=""/>
        <dsp:cNvSpPr/>
      </dsp:nvSpPr>
      <dsp:spPr>
        <a:xfrm>
          <a:off x="5592" y="1225481"/>
          <a:ext cx="3531141" cy="19484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dirty="0"/>
            <a:t>Hearing</a:t>
          </a:r>
        </a:p>
        <a:p>
          <a:pPr marL="0" lvl="0" indent="0" algn="l" defTabSz="755650">
            <a:lnSpc>
              <a:spcPct val="90000"/>
            </a:lnSpc>
            <a:spcBef>
              <a:spcPct val="0"/>
            </a:spcBef>
            <a:spcAft>
              <a:spcPct val="35000"/>
            </a:spcAft>
            <a:buNone/>
          </a:pPr>
          <a:r>
            <a:rPr lang="en-US" sz="1700" kern="1200"/>
            <a:t>Vision</a:t>
          </a:r>
        </a:p>
        <a:p>
          <a:pPr marL="0" lvl="0" indent="0" algn="l" defTabSz="755650">
            <a:lnSpc>
              <a:spcPct val="90000"/>
            </a:lnSpc>
            <a:spcBef>
              <a:spcPct val="0"/>
            </a:spcBef>
            <a:spcAft>
              <a:spcPct val="35000"/>
            </a:spcAft>
            <a:buNone/>
          </a:pPr>
          <a:r>
            <a:rPr lang="en-US" sz="1700" kern="1200"/>
            <a:t>Mobility</a:t>
          </a:r>
        </a:p>
        <a:p>
          <a:pPr marL="0" lvl="0" indent="0" algn="l" defTabSz="755650">
            <a:lnSpc>
              <a:spcPct val="90000"/>
            </a:lnSpc>
            <a:spcBef>
              <a:spcPct val="0"/>
            </a:spcBef>
            <a:spcAft>
              <a:spcPct val="35000"/>
            </a:spcAft>
            <a:buNone/>
          </a:pPr>
          <a:r>
            <a:rPr lang="en-US" sz="1700" kern="1200"/>
            <a:t>Comprehension</a:t>
          </a:r>
        </a:p>
      </dsp:txBody>
      <dsp:txXfrm>
        <a:off x="5592" y="1225481"/>
        <a:ext cx="3531141" cy="1948479"/>
      </dsp:txXfrm>
    </dsp:sp>
    <dsp:sp modelId="{4509828A-1885-4608-9CA4-0F861650D937}">
      <dsp:nvSpPr>
        <dsp:cNvPr id="0" name=""/>
        <dsp:cNvSpPr/>
      </dsp:nvSpPr>
      <dsp:spPr>
        <a:xfrm>
          <a:off x="3644629" y="166138"/>
          <a:ext cx="3531141" cy="1059342"/>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Time</a:t>
          </a:r>
        </a:p>
      </dsp:txBody>
      <dsp:txXfrm>
        <a:off x="3644629" y="166138"/>
        <a:ext cx="3531141" cy="1059342"/>
      </dsp:txXfrm>
    </dsp:sp>
    <dsp:sp modelId="{648DEA30-FD1E-41FB-8038-69D10A49B4A0}">
      <dsp:nvSpPr>
        <dsp:cNvPr id="0" name=""/>
        <dsp:cNvSpPr/>
      </dsp:nvSpPr>
      <dsp:spPr>
        <a:xfrm>
          <a:off x="3644629" y="1225481"/>
          <a:ext cx="3531141" cy="194847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a:t>Temporary</a:t>
          </a:r>
        </a:p>
        <a:p>
          <a:pPr marL="0" lvl="0" indent="0" algn="l" defTabSz="755650">
            <a:lnSpc>
              <a:spcPct val="90000"/>
            </a:lnSpc>
            <a:spcBef>
              <a:spcPct val="0"/>
            </a:spcBef>
            <a:spcAft>
              <a:spcPct val="35000"/>
            </a:spcAft>
            <a:buNone/>
          </a:pPr>
          <a:r>
            <a:rPr lang="en-US" sz="1700" kern="1200" dirty="0"/>
            <a:t>Situational</a:t>
          </a:r>
        </a:p>
        <a:p>
          <a:pPr marL="0" lvl="0" indent="0" algn="l" defTabSz="755650">
            <a:lnSpc>
              <a:spcPct val="90000"/>
            </a:lnSpc>
            <a:spcBef>
              <a:spcPct val="0"/>
            </a:spcBef>
            <a:spcAft>
              <a:spcPct val="35000"/>
            </a:spcAft>
            <a:buNone/>
          </a:pPr>
          <a:r>
            <a:rPr lang="en-US" sz="1700" kern="1200"/>
            <a:t>Permanent</a:t>
          </a:r>
        </a:p>
      </dsp:txBody>
      <dsp:txXfrm>
        <a:off x="3644629" y="1225481"/>
        <a:ext cx="3531141" cy="1948479"/>
      </dsp:txXfrm>
    </dsp:sp>
    <dsp:sp modelId="{FC53DE69-2466-43F5-A0D3-415A85444237}">
      <dsp:nvSpPr>
        <dsp:cNvPr id="0" name=""/>
        <dsp:cNvSpPr/>
      </dsp:nvSpPr>
      <dsp:spPr>
        <a:xfrm>
          <a:off x="7283665" y="166138"/>
          <a:ext cx="3531141" cy="1059342"/>
        </a:xfrm>
        <a:prstGeom prst="rect">
          <a:avLst/>
        </a:prstGeom>
        <a:solidFill>
          <a:schemeClr val="accent4">
            <a:lumMod val="75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Visibility</a:t>
          </a:r>
        </a:p>
      </dsp:txBody>
      <dsp:txXfrm>
        <a:off x="7283665" y="166138"/>
        <a:ext cx="3531141" cy="1059342"/>
      </dsp:txXfrm>
    </dsp:sp>
    <dsp:sp modelId="{D9714EA7-9733-403B-8E53-77B3469D570B}">
      <dsp:nvSpPr>
        <dsp:cNvPr id="0" name=""/>
        <dsp:cNvSpPr/>
      </dsp:nvSpPr>
      <dsp:spPr>
        <a:xfrm>
          <a:off x="7283665" y="1225481"/>
          <a:ext cx="3531141" cy="194847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a:t>Visible</a:t>
          </a:r>
        </a:p>
        <a:p>
          <a:pPr marL="0" lvl="0" indent="0" algn="l" defTabSz="755650">
            <a:lnSpc>
              <a:spcPct val="90000"/>
            </a:lnSpc>
            <a:spcBef>
              <a:spcPct val="0"/>
            </a:spcBef>
            <a:spcAft>
              <a:spcPct val="35000"/>
            </a:spcAft>
            <a:buNone/>
          </a:pPr>
          <a:r>
            <a:rPr lang="en-US" sz="1700" kern="1200"/>
            <a:t>Invisible</a:t>
          </a:r>
        </a:p>
      </dsp:txBody>
      <dsp:txXfrm>
        <a:off x="7283665" y="1225481"/>
        <a:ext cx="3531141" cy="19484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AACEF-CC9A-483E-9B56-DECAFB57975A}" type="datetimeFigureOut">
              <a:rPr lang="en-US" smtClean="0"/>
              <a:t>12/24/2022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094E8-3009-47D0-9423-EBC369D53B0E}" type="slidenum">
              <a:rPr lang="en-US" smtClean="0"/>
              <a:t>‹#›</a:t>
            </a:fld>
            <a:endParaRPr lang="en-US"/>
          </a:p>
        </p:txBody>
      </p:sp>
    </p:spTree>
    <p:extLst>
      <p:ext uri="{BB962C8B-B14F-4D97-AF65-F5344CB8AC3E}">
        <p14:creationId xmlns:p14="http://schemas.microsoft.com/office/powerpoint/2010/main" val="347588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Accessible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4</a:t>
            </a:fld>
            <a:endParaRPr lang="en-US"/>
          </a:p>
        </p:txBody>
      </p:sp>
    </p:spTree>
    <p:extLst>
      <p:ext uri="{BB962C8B-B14F-4D97-AF65-F5344CB8AC3E}">
        <p14:creationId xmlns:p14="http://schemas.microsoft.com/office/powerpoint/2010/main" val="278607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5</a:t>
            </a:fld>
            <a:endParaRPr lang="en-US"/>
          </a:p>
        </p:txBody>
      </p:sp>
    </p:spTree>
    <p:extLst>
      <p:ext uri="{BB962C8B-B14F-4D97-AF65-F5344CB8AC3E}">
        <p14:creationId xmlns:p14="http://schemas.microsoft.com/office/powerpoint/2010/main" val="2830502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476829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70757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53740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716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2102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7085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53279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710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0836469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05498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3662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8660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F589A-1A1B-4186-A2FF-DC30B0765117}" type="datetimeFigureOut">
              <a:rPr lang="en-US" smtClean="0"/>
              <a:t>12/24/2022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87855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F589A-1A1B-4186-A2FF-DC30B0765117}"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6692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589A-1A1B-4186-A2FF-DC30B0765117}" type="datetimeFigureOut">
              <a:rPr lang="en-US" smtClean="0"/>
              <a:t>12/24/2022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7454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60499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8426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8F589A-1A1B-4186-A2FF-DC30B0765117}" type="datetimeFigureOut">
              <a:rPr lang="en-US" smtClean="0"/>
              <a:t>12/24/2022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7A5312-C2B2-41D6-B538-2B1CF208402F}" type="slidenum">
              <a:rPr lang="en-US" smtClean="0"/>
              <a:t>‹#›</a:t>
            </a:fld>
            <a:endParaRPr lang="en-US"/>
          </a:p>
        </p:txBody>
      </p:sp>
    </p:spTree>
    <p:extLst>
      <p:ext uri="{BB962C8B-B14F-4D97-AF65-F5344CB8AC3E}">
        <p14:creationId xmlns:p14="http://schemas.microsoft.com/office/powerpoint/2010/main" val="57880376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learn/paths/accessibility-fundamentals/" TargetMode="External"/><Relationship Id="rId3" Type="http://schemas.openxmlformats.org/officeDocument/2006/relationships/hyperlink" Target="https://www.nvaccess.org/" TargetMode="External"/><Relationship Id="rId7" Type="http://schemas.openxmlformats.org/officeDocument/2006/relationships/hyperlink" Target="https://twitter.com/MSFTEnable" TargetMode="External"/><Relationship Id="rId2" Type="http://schemas.openxmlformats.org/officeDocument/2006/relationships/hyperlink" Target="https://accessibilityinsights.io/" TargetMode="External"/><Relationship Id="rId1" Type="http://schemas.openxmlformats.org/officeDocument/2006/relationships/slideLayout" Target="../slideLayouts/slideLayout2.xml"/><Relationship Id="rId6" Type="http://schemas.openxmlformats.org/officeDocument/2006/relationships/hyperlink" Target="https://www.microsoft.com/en-us/accessibility" TargetMode="External"/><Relationship Id="rId11" Type="http://schemas.openxmlformats.org/officeDocument/2006/relationships/hyperlink" Target="https://ictbaseline.access-board.gov/" TargetMode="External"/><Relationship Id="rId5" Type="http://schemas.openxmlformats.org/officeDocument/2006/relationships/hyperlink" Target="https://dequeuniversity.com/screenreaders/narrator-keyboard-shortcuts" TargetMode="External"/><Relationship Id="rId10" Type="http://schemas.openxmlformats.org/officeDocument/2006/relationships/hyperlink" Target="https://developer.visa.com/pages/accessibility" TargetMode="External"/><Relationship Id="rId4" Type="http://schemas.openxmlformats.org/officeDocument/2006/relationships/hyperlink" Target="https://dequeuniversity.com/screenreaders/nvda-keyboard-shortcuts" TargetMode="External"/><Relationship Id="rId9" Type="http://schemas.openxmlformats.org/officeDocument/2006/relationships/hyperlink" Target="https://www.ssa.gov/accessibility/andi/help/install.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rgidev.com/a11y.html" TargetMode="External"/><Relationship Id="rId2" Type="http://schemas.openxmlformats.org/officeDocument/2006/relationships/hyperlink" Target="mailto:A11y@corgidev.com"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linkedin.com/in/corgidev/" TargetMode="External"/><Relationship Id="rId4" Type="http://schemas.openxmlformats.org/officeDocument/2006/relationships/hyperlink" Target="https://a11y.info/@CorgiDe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1D9-AD85-42B3-9336-C4A0BEBBBCB9}"/>
              </a:ext>
            </a:extLst>
          </p:cNvPr>
          <p:cNvSpPr>
            <a:spLocks noGrp="1"/>
          </p:cNvSpPr>
          <p:nvPr>
            <p:ph type="ctrTitle"/>
          </p:nvPr>
        </p:nvSpPr>
        <p:spPr/>
        <p:txBody>
          <a:bodyPr/>
          <a:lstStyle/>
          <a:p>
            <a:r>
              <a:rPr lang="en-US" dirty="0"/>
              <a:t>Introduction to Accessibility</a:t>
            </a:r>
          </a:p>
        </p:txBody>
      </p:sp>
    </p:spTree>
    <p:extLst>
      <p:ext uri="{BB962C8B-B14F-4D97-AF65-F5344CB8AC3E}">
        <p14:creationId xmlns:p14="http://schemas.microsoft.com/office/powerpoint/2010/main" val="264015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Tools and resources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10820400" cy="4292599"/>
          </a:xfrm>
        </p:spPr>
        <p:txBody>
          <a:bodyPr>
            <a:normAutofit/>
          </a:bodyPr>
          <a:lstStyle/>
          <a:p>
            <a:r>
              <a:rPr lang="en-US" sz="1400" b="1" dirty="0">
                <a:hlinkClick r:id="rId2"/>
              </a:rPr>
              <a:t>Accessibility Insights</a:t>
            </a:r>
            <a:r>
              <a:rPr lang="en-US" sz="1400" dirty="0"/>
              <a:t> – A Accessibility testing tool made by Microsoft</a:t>
            </a:r>
          </a:p>
          <a:p>
            <a:pPr lvl="1"/>
            <a:r>
              <a:rPr lang="en-US" sz="1400" dirty="0"/>
              <a:t>Has browser extension and desktop application versions</a:t>
            </a:r>
          </a:p>
          <a:p>
            <a:pPr lvl="1"/>
            <a:r>
              <a:rPr lang="en-US" sz="1400" dirty="0"/>
              <a:t>Also have the option to include the automated tests in CI/CD</a:t>
            </a:r>
          </a:p>
          <a:p>
            <a:pPr lvl="1"/>
            <a:r>
              <a:rPr lang="en-US" sz="1400" dirty="0"/>
              <a:t>DON’T depend on automated tests</a:t>
            </a:r>
          </a:p>
          <a:p>
            <a:r>
              <a:rPr lang="en-US" sz="1400" b="1" dirty="0">
                <a:hlinkClick r:id="rId3"/>
              </a:rPr>
              <a:t>NVDA</a:t>
            </a:r>
            <a:r>
              <a:rPr lang="en-US" sz="1400" dirty="0"/>
              <a:t> – free, open-sourced screen reader</a:t>
            </a:r>
          </a:p>
          <a:p>
            <a:pPr lvl="1"/>
            <a:r>
              <a:rPr lang="en-US" sz="1400" dirty="0"/>
              <a:t>View keyboard shortcuts on at the Deque article entitled: </a:t>
            </a:r>
            <a:r>
              <a:rPr lang="en-US" sz="1400" b="1" dirty="0">
                <a:hlinkClick r:id="rId4"/>
              </a:rPr>
              <a:t>NVDA Keyboard Shortcuts</a:t>
            </a:r>
            <a:r>
              <a:rPr lang="en-US" sz="1400" dirty="0"/>
              <a:t>.</a:t>
            </a:r>
          </a:p>
          <a:p>
            <a:r>
              <a:rPr lang="en-US" sz="1400" b="1" dirty="0"/>
              <a:t>Narrator</a:t>
            </a:r>
            <a:r>
              <a:rPr lang="en-US" sz="1400" dirty="0"/>
              <a:t> – screen reader built-in to Windows.</a:t>
            </a:r>
          </a:p>
          <a:p>
            <a:pPr lvl="1"/>
            <a:r>
              <a:rPr lang="en-US" sz="1400" dirty="0"/>
              <a:t>View keyboard shortcuts for Narrator in the Deque article entitled </a:t>
            </a:r>
            <a:r>
              <a:rPr lang="en-US" sz="1400" b="1" dirty="0">
                <a:hlinkClick r:id="rId5"/>
              </a:rPr>
              <a:t>Narrator Keyboard Shortcuts</a:t>
            </a:r>
            <a:r>
              <a:rPr lang="en-US" sz="1400" dirty="0"/>
              <a:t>.</a:t>
            </a:r>
          </a:p>
          <a:p>
            <a:r>
              <a:rPr lang="en-US" sz="1400" b="1" dirty="0">
                <a:hlinkClick r:id="rId6"/>
              </a:rPr>
              <a:t>Microsoft Accessibility</a:t>
            </a:r>
            <a:r>
              <a:rPr lang="en-US" sz="1400" dirty="0">
                <a:hlinkClick r:id="rId6"/>
              </a:rPr>
              <a:t> </a:t>
            </a:r>
            <a:r>
              <a:rPr lang="en-US" sz="1400" dirty="0"/>
              <a:t>on Twitter at </a:t>
            </a:r>
            <a:r>
              <a:rPr lang="en-US" sz="1400" b="1" dirty="0">
                <a:hlinkClick r:id="rId7"/>
              </a:rPr>
              <a:t>@MSFTEnable</a:t>
            </a:r>
            <a:r>
              <a:rPr lang="en-US" sz="1400" b="1" dirty="0"/>
              <a:t> </a:t>
            </a:r>
            <a:r>
              <a:rPr lang="en-US" sz="1400" dirty="0"/>
              <a:t>and at on the </a:t>
            </a:r>
            <a:r>
              <a:rPr lang="en-US" sz="1400" dirty="0">
                <a:hlinkClick r:id="rId6"/>
              </a:rPr>
              <a:t>Microsoft Accessibility page</a:t>
            </a:r>
            <a:r>
              <a:rPr lang="en-US" sz="1400" dirty="0"/>
              <a:t>.</a:t>
            </a:r>
            <a:endParaRPr lang="en-US" sz="1400" b="1" dirty="0"/>
          </a:p>
          <a:p>
            <a:r>
              <a:rPr lang="en-US" sz="1400" b="1" dirty="0">
                <a:hlinkClick r:id="rId8"/>
              </a:rPr>
              <a:t>Microsoft Accessibility Fundamentals course</a:t>
            </a:r>
            <a:endParaRPr lang="en-US" sz="1400" b="1" dirty="0"/>
          </a:p>
          <a:p>
            <a:r>
              <a:rPr lang="en-US" sz="1400" b="1" dirty="0">
                <a:hlinkClick r:id="rId9"/>
              </a:rPr>
              <a:t>ANDI</a:t>
            </a:r>
            <a:r>
              <a:rPr lang="en-US" sz="1400" b="1" dirty="0"/>
              <a:t> – </a:t>
            </a:r>
            <a:r>
              <a:rPr lang="en-US" sz="1400" dirty="0"/>
              <a:t>Bookmark applet developed by the Social Security Administration to aid in Accessibility testing.</a:t>
            </a:r>
          </a:p>
          <a:p>
            <a:r>
              <a:rPr lang="en-US" sz="1400" b="1" dirty="0">
                <a:hlinkClick r:id="rId10"/>
              </a:rPr>
              <a:t>VGAR</a:t>
            </a:r>
            <a:r>
              <a:rPr lang="en-US" sz="1400" dirty="0"/>
              <a:t> – Visa Global Accessibility Requirements</a:t>
            </a:r>
          </a:p>
          <a:p>
            <a:r>
              <a:rPr lang="en-US" sz="1400" b="1" dirty="0">
                <a:hlinkClick r:id="rId11"/>
              </a:rPr>
              <a:t>Section 508 ICT Testing Baseline for Web</a:t>
            </a:r>
            <a:r>
              <a:rPr lang="en-US" sz="1400" dirty="0"/>
              <a:t> - This Baseline identifies the minimum requirements of any test process used to determine conformance of web content with the Revised Section 508 of the Rehabilitation Act of 1973, as amended (29 U.S.C. 794d).</a:t>
            </a:r>
          </a:p>
        </p:txBody>
      </p:sp>
    </p:spTree>
    <p:extLst>
      <p:ext uri="{BB962C8B-B14F-4D97-AF65-F5344CB8AC3E}">
        <p14:creationId xmlns:p14="http://schemas.microsoft.com/office/powerpoint/2010/main" val="436887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Thank You!</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5350933" cy="4292599"/>
          </a:xfrm>
        </p:spPr>
        <p:txBody>
          <a:bodyPr>
            <a:normAutofit/>
          </a:bodyPr>
          <a:lstStyle/>
          <a:p>
            <a:r>
              <a:rPr lang="en-US" sz="1400" b="1" dirty="0"/>
              <a:t>Erissa Duvall</a:t>
            </a:r>
          </a:p>
          <a:p>
            <a:r>
              <a:rPr lang="en-US" sz="1400" b="1" dirty="0">
                <a:hlinkClick r:id="rId2"/>
              </a:rPr>
              <a:t>A11y@corgidev.com</a:t>
            </a:r>
            <a:endParaRPr lang="en-US" sz="1400" b="1" dirty="0"/>
          </a:p>
          <a:p>
            <a:r>
              <a:rPr lang="en-US" sz="1400" b="1" dirty="0">
                <a:hlinkClick r:id="rId3"/>
              </a:rPr>
              <a:t>https://Corgidev.com/a11y.html</a:t>
            </a:r>
            <a:endParaRPr lang="en-US" sz="1400" b="1" dirty="0"/>
          </a:p>
          <a:p>
            <a:r>
              <a:rPr lang="en-US" sz="1400" b="1" dirty="0"/>
              <a:t>Mastodon: </a:t>
            </a:r>
            <a:r>
              <a:rPr lang="en-US" sz="1400" b="1" dirty="0">
                <a:hlinkClick r:id="rId4"/>
              </a:rPr>
              <a:t>https://a11y.info/@CorgiDev</a:t>
            </a:r>
            <a:endParaRPr lang="en-US" sz="1400" b="1" dirty="0"/>
          </a:p>
          <a:p>
            <a:r>
              <a:rPr lang="en-US" sz="1400" b="1" dirty="0"/>
              <a:t>LinkedIn: </a:t>
            </a:r>
            <a:r>
              <a:rPr lang="en-US" sz="1400" b="1" dirty="0">
                <a:hlinkClick r:id="rId5"/>
              </a:rPr>
              <a:t>https://www.linkedin.com/in/corgidev/</a:t>
            </a:r>
            <a:endParaRPr lang="en-US" sz="1400" b="1" dirty="0"/>
          </a:p>
        </p:txBody>
      </p:sp>
      <p:pic>
        <p:nvPicPr>
          <p:cNvPr id="4" name="Picture 3" descr="Icon&#10;&#10;Description automatically generated">
            <a:extLst>
              <a:ext uri="{FF2B5EF4-FFF2-40B4-BE49-F238E27FC236}">
                <a16:creationId xmlns:a16="http://schemas.microsoft.com/office/drawing/2014/main" id="{E92BE2C1-9A47-DD71-9782-E08E4DC01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7000" y="2334427"/>
            <a:ext cx="3759200" cy="3759200"/>
          </a:xfrm>
          <a:prstGeom prst="rect">
            <a:avLst/>
          </a:prstGeom>
        </p:spPr>
      </p:pic>
    </p:spTree>
    <p:extLst>
      <p:ext uri="{BB962C8B-B14F-4D97-AF65-F5344CB8AC3E}">
        <p14:creationId xmlns:p14="http://schemas.microsoft.com/office/powerpoint/2010/main" val="6437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p:txBody>
          <a:bodyPr/>
          <a:lstStyle/>
          <a:p>
            <a:r>
              <a:rPr lang="en-US" dirty="0"/>
              <a:t>Who am I?</a:t>
            </a:r>
          </a:p>
          <a:p>
            <a:r>
              <a:rPr lang="en-US" dirty="0"/>
              <a:t>What is Accessibility?</a:t>
            </a:r>
          </a:p>
          <a:p>
            <a:r>
              <a:rPr lang="en-US" dirty="0"/>
              <a:t>Models of Disability</a:t>
            </a:r>
          </a:p>
          <a:p>
            <a:r>
              <a:rPr lang="en-US" dirty="0"/>
              <a:t>Accessibility Categories</a:t>
            </a:r>
          </a:p>
          <a:p>
            <a:r>
              <a:rPr lang="en-US" dirty="0"/>
              <a:t>Why does Accessibility matter?</a:t>
            </a:r>
          </a:p>
          <a:p>
            <a:r>
              <a:rPr lang="en-US" dirty="0"/>
              <a:t>Who is responsible?</a:t>
            </a:r>
          </a:p>
          <a:p>
            <a:endParaRPr lang="en-US" dirty="0"/>
          </a:p>
        </p:txBody>
      </p:sp>
    </p:spTree>
    <p:extLst>
      <p:ext uri="{BB962C8B-B14F-4D97-AF65-F5344CB8AC3E}">
        <p14:creationId xmlns:p14="http://schemas.microsoft.com/office/powerpoint/2010/main" val="310248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am I?</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6960140" cy="4024125"/>
          </a:xfrm>
        </p:spPr>
        <p:txBody>
          <a:bodyPr/>
          <a:lstStyle/>
          <a:p>
            <a:r>
              <a:rPr lang="en-US" dirty="0"/>
              <a:t>Erissa Duvall</a:t>
            </a:r>
          </a:p>
          <a:p>
            <a:r>
              <a:rPr lang="en-US" dirty="0"/>
              <a:t>A nerd</a:t>
            </a:r>
          </a:p>
          <a:p>
            <a:r>
              <a:rPr lang="en-US" dirty="0"/>
              <a:t>A gamer</a:t>
            </a:r>
          </a:p>
          <a:p>
            <a:r>
              <a:rPr lang="en-US" dirty="0"/>
              <a:t>Formerly:</a:t>
            </a:r>
          </a:p>
          <a:p>
            <a:pPr lvl="1"/>
            <a:r>
              <a:rPr lang="en-US" dirty="0"/>
              <a:t>3 years IT at American Printing House for the Blind</a:t>
            </a:r>
          </a:p>
          <a:p>
            <a:r>
              <a:rPr lang="en-US" dirty="0"/>
              <a:t>Currently:</a:t>
            </a:r>
          </a:p>
          <a:p>
            <a:pPr lvl="1"/>
            <a:r>
              <a:rPr lang="en-US" dirty="0"/>
              <a:t>Part-Time QA for </a:t>
            </a:r>
            <a:r>
              <a:rPr lang="en-US" dirty="0" err="1"/>
              <a:t>GoodMaps</a:t>
            </a:r>
            <a:endParaRPr lang="en-US" dirty="0"/>
          </a:p>
          <a:p>
            <a:pPr lvl="1"/>
            <a:r>
              <a:rPr lang="en-US" dirty="0"/>
              <a:t>Accessibility Engineer for CVS Health</a:t>
            </a:r>
          </a:p>
          <a:p>
            <a:pPr lvl="1"/>
            <a:r>
              <a:rPr lang="en-US" dirty="0"/>
              <a:t>Volunteer mentor with Code Louisville</a:t>
            </a:r>
          </a:p>
          <a:p>
            <a:pPr lvl="1"/>
            <a:endParaRPr lang="en-US" dirty="0"/>
          </a:p>
          <a:p>
            <a:endParaRPr lang="en-US" dirty="0"/>
          </a:p>
          <a:p>
            <a:endParaRPr lang="en-US" dirty="0"/>
          </a:p>
          <a:p>
            <a:endParaRPr lang="en-US" dirty="0"/>
          </a:p>
        </p:txBody>
      </p:sp>
      <p:pic>
        <p:nvPicPr>
          <p:cNvPr id="8" name="Picture 7" descr="A person posing with a stuffed animal&#10;&#10;Description automatically generated with low confidence">
            <a:extLst>
              <a:ext uri="{FF2B5EF4-FFF2-40B4-BE49-F238E27FC236}">
                <a16:creationId xmlns:a16="http://schemas.microsoft.com/office/drawing/2014/main" id="{CADAE7D5-9171-02BE-C937-612599568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396" y="2057401"/>
            <a:ext cx="3459804" cy="4324755"/>
          </a:xfrm>
          <a:prstGeom prst="rect">
            <a:avLst/>
          </a:prstGeom>
        </p:spPr>
      </p:pic>
    </p:spTree>
    <p:extLst>
      <p:ext uri="{BB962C8B-B14F-4D97-AF65-F5344CB8AC3E}">
        <p14:creationId xmlns:p14="http://schemas.microsoft.com/office/powerpoint/2010/main" val="395858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is Accessibility?</a:t>
            </a:r>
          </a:p>
        </p:txBody>
      </p:sp>
      <p:graphicFrame>
        <p:nvGraphicFramePr>
          <p:cNvPr id="12" name="Content Placeholder 2">
            <a:extLst>
              <a:ext uri="{FF2B5EF4-FFF2-40B4-BE49-F238E27FC236}">
                <a16:creationId xmlns:a16="http://schemas.microsoft.com/office/drawing/2014/main" id="{962B2CBF-3195-8459-5585-48CC0AA02536}"/>
              </a:ext>
            </a:extLst>
          </p:cNvPr>
          <p:cNvGraphicFramePr>
            <a:graphicFrameLocks noGrp="1"/>
          </p:cNvGraphicFramePr>
          <p:nvPr>
            <p:ph idx="1"/>
            <p:extLst>
              <p:ext uri="{D42A27DB-BD31-4B8C-83A1-F6EECF244321}">
                <p14:modId xmlns:p14="http://schemas.microsoft.com/office/powerpoint/2010/main" val="2215814274"/>
              </p:ext>
            </p:extLst>
          </p:nvPr>
        </p:nvGraphicFramePr>
        <p:xfrm>
          <a:off x="685800" y="2194560"/>
          <a:ext cx="7374467"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descr="A person confused with a thought bubble above there head that contains a person moving forward in a wheelchair.">
            <a:extLst>
              <a:ext uri="{FF2B5EF4-FFF2-40B4-BE49-F238E27FC236}">
                <a16:creationId xmlns:a16="http://schemas.microsoft.com/office/drawing/2014/main" id="{19614152-6E06-9162-EB9C-FF143AF21290}"/>
              </a:ext>
            </a:extLst>
          </p:cNvPr>
          <p:cNvGrpSpPr/>
          <p:nvPr/>
        </p:nvGrpSpPr>
        <p:grpSpPr>
          <a:xfrm>
            <a:off x="8517465" y="2057401"/>
            <a:ext cx="3545192" cy="4332559"/>
            <a:chOff x="8517465" y="2057401"/>
            <a:chExt cx="3545192" cy="4332559"/>
          </a:xfrm>
        </p:grpSpPr>
        <p:pic>
          <p:nvPicPr>
            <p:cNvPr id="5" name="Graphic 4" descr="Confused person with solid fill">
              <a:extLst>
                <a:ext uri="{FF2B5EF4-FFF2-40B4-BE49-F238E27FC236}">
                  <a16:creationId xmlns:a16="http://schemas.microsoft.com/office/drawing/2014/main" id="{716A4AC3-57BA-CF2E-C0DA-2AB7DDB5F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7465" y="4078559"/>
              <a:ext cx="2311401" cy="2311401"/>
            </a:xfrm>
            <a:prstGeom prst="rect">
              <a:avLst/>
            </a:prstGeom>
          </p:spPr>
        </p:pic>
        <p:pic>
          <p:nvPicPr>
            <p:cNvPr id="7" name="Graphic 6" descr="Thought bubble with solid fill">
              <a:extLst>
                <a:ext uri="{FF2B5EF4-FFF2-40B4-BE49-F238E27FC236}">
                  <a16:creationId xmlns:a16="http://schemas.microsoft.com/office/drawing/2014/main" id="{62550C86-DBCB-3EA0-0D7B-E77655E5D8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5074" y="2057401"/>
              <a:ext cx="2467583" cy="2467583"/>
            </a:xfrm>
            <a:prstGeom prst="rect">
              <a:avLst/>
            </a:prstGeom>
          </p:spPr>
        </p:pic>
        <p:pic>
          <p:nvPicPr>
            <p:cNvPr id="9" name="Graphic 8" descr="Wheelchair with solid fill">
              <a:extLst>
                <a:ext uri="{FF2B5EF4-FFF2-40B4-BE49-F238E27FC236}">
                  <a16:creationId xmlns:a16="http://schemas.microsoft.com/office/drawing/2014/main" id="{E54FA65D-4373-783D-3A58-5B24BA56C1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1665" y="2532689"/>
              <a:ext cx="914400" cy="914400"/>
            </a:xfrm>
            <a:prstGeom prst="rect">
              <a:avLst/>
            </a:prstGeom>
          </p:spPr>
        </p:pic>
      </p:grpSp>
    </p:spTree>
    <p:extLst>
      <p:ext uri="{BB962C8B-B14F-4D97-AF65-F5344CB8AC3E}">
        <p14:creationId xmlns:p14="http://schemas.microsoft.com/office/powerpoint/2010/main" val="12445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Models </a:t>
            </a:r>
            <a:r>
              <a:rPr lang="en-US"/>
              <a:t>of Disability</a:t>
            </a:r>
            <a:endParaRPr lang="en-US" dirty="0"/>
          </a:p>
        </p:txBody>
      </p:sp>
      <p:graphicFrame>
        <p:nvGraphicFramePr>
          <p:cNvPr id="12" name="Content Placeholder 2">
            <a:extLst>
              <a:ext uri="{FF2B5EF4-FFF2-40B4-BE49-F238E27FC236}">
                <a16:creationId xmlns:a16="http://schemas.microsoft.com/office/drawing/2014/main" id="{962B2CBF-3195-8459-5585-48CC0AA02536}"/>
              </a:ext>
            </a:extLst>
          </p:cNvPr>
          <p:cNvGraphicFramePr>
            <a:graphicFrameLocks noGrp="1"/>
          </p:cNvGraphicFramePr>
          <p:nvPr>
            <p:ph idx="1"/>
            <p:extLst>
              <p:ext uri="{D42A27DB-BD31-4B8C-83A1-F6EECF244321}">
                <p14:modId xmlns:p14="http://schemas.microsoft.com/office/powerpoint/2010/main" val="333529376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677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categories</a:t>
            </a:r>
          </a:p>
        </p:txBody>
      </p:sp>
      <p:graphicFrame>
        <p:nvGraphicFramePr>
          <p:cNvPr id="6" name="Content Placeholder 2">
            <a:extLst>
              <a:ext uri="{FF2B5EF4-FFF2-40B4-BE49-F238E27FC236}">
                <a16:creationId xmlns:a16="http://schemas.microsoft.com/office/drawing/2014/main" id="{FA820D58-D4E6-FBFE-77ED-DD49F7FAC9D2}"/>
              </a:ext>
            </a:extLst>
          </p:cNvPr>
          <p:cNvGraphicFramePr>
            <a:graphicFrameLocks noGrp="1"/>
          </p:cNvGraphicFramePr>
          <p:nvPr>
            <p:ph idx="1"/>
            <p:extLst>
              <p:ext uri="{D42A27DB-BD31-4B8C-83A1-F6EECF244321}">
                <p14:modId xmlns:p14="http://schemas.microsoft.com/office/powerpoint/2010/main" val="1503076701"/>
              </p:ext>
            </p:extLst>
          </p:nvPr>
        </p:nvGraphicFramePr>
        <p:xfrm>
          <a:off x="685801" y="2243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978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Why Does Accessibility matter?</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10820400" cy="4155440"/>
          </a:xfrm>
        </p:spPr>
        <p:txBody>
          <a:bodyPr>
            <a:normAutofit fontScale="92500" lnSpcReduction="20000"/>
          </a:bodyPr>
          <a:lstStyle/>
          <a:p>
            <a:r>
              <a:rPr lang="en-US" sz="1700" b="1" dirty="0"/>
              <a:t>Can exclude a lot of customers without it</a:t>
            </a:r>
          </a:p>
          <a:p>
            <a:pPr lvl="1"/>
            <a:r>
              <a:rPr lang="en-US" sz="1700" dirty="0"/>
              <a:t>CDC estimates that around 26% of people in the US have a disability</a:t>
            </a:r>
          </a:p>
          <a:p>
            <a:r>
              <a:rPr lang="en-US" sz="1700" b="1" dirty="0"/>
              <a:t>Helps with retention / diversity</a:t>
            </a:r>
          </a:p>
          <a:p>
            <a:pPr lvl="1"/>
            <a:r>
              <a:rPr lang="en-US" sz="1700" dirty="0"/>
              <a:t>Helps people feel welcome</a:t>
            </a:r>
          </a:p>
          <a:p>
            <a:pPr lvl="1"/>
            <a:r>
              <a:rPr lang="en-US" sz="1700" dirty="0"/>
              <a:t>Helps people feel seen/supported</a:t>
            </a:r>
          </a:p>
          <a:p>
            <a:r>
              <a:rPr lang="en-US" sz="1700" b="1" dirty="0"/>
              <a:t>Lack of a11y = discrimination</a:t>
            </a:r>
          </a:p>
          <a:p>
            <a:pPr lvl="1"/>
            <a:r>
              <a:rPr lang="en-US" sz="1700" dirty="0"/>
              <a:t>Unfairly block people from personal and professional opportunities</a:t>
            </a:r>
          </a:p>
          <a:p>
            <a:pPr lvl="1"/>
            <a:r>
              <a:rPr lang="en-US" sz="1700" dirty="0"/>
              <a:t>Unfairly block people from information</a:t>
            </a:r>
          </a:p>
          <a:p>
            <a:pPr lvl="1"/>
            <a:r>
              <a:rPr lang="en-US" sz="1700" dirty="0"/>
              <a:t>Isolate people</a:t>
            </a:r>
          </a:p>
          <a:p>
            <a:r>
              <a:rPr lang="en-US" sz="1700" b="1" dirty="0"/>
              <a:t>Expensive financially and socially</a:t>
            </a:r>
          </a:p>
          <a:p>
            <a:pPr lvl="1"/>
            <a:r>
              <a:rPr lang="en-US" sz="1700" dirty="0"/>
              <a:t>Expensive lawsuits and fines</a:t>
            </a:r>
          </a:p>
          <a:p>
            <a:pPr lvl="1"/>
            <a:r>
              <a:rPr lang="en-US" sz="1700" dirty="0"/>
              <a:t>Loss of social standing / respect</a:t>
            </a:r>
          </a:p>
          <a:p>
            <a:pPr lvl="1"/>
            <a:r>
              <a:rPr lang="en-US" sz="1700" dirty="0"/>
              <a:t>You are not getting an exemption, just ask Dominos</a:t>
            </a:r>
          </a:p>
          <a:p>
            <a:r>
              <a:rPr lang="en-US" sz="1700" b="1" dirty="0"/>
              <a:t>Helps everyone</a:t>
            </a:r>
          </a:p>
          <a:p>
            <a:pPr lvl="1"/>
            <a:r>
              <a:rPr lang="en-US" sz="1700" dirty="0"/>
              <a:t>Make things better for all, yourselves included</a:t>
            </a:r>
          </a:p>
          <a:p>
            <a:endParaRPr lang="en-US" dirty="0"/>
          </a:p>
          <a:p>
            <a:endParaRPr lang="en-US" dirty="0"/>
          </a:p>
        </p:txBody>
      </p:sp>
      <p:pic>
        <p:nvPicPr>
          <p:cNvPr id="5" name="Picture 4" descr="Tennis player in wheelchair">
            <a:extLst>
              <a:ext uri="{FF2B5EF4-FFF2-40B4-BE49-F238E27FC236}">
                <a16:creationId xmlns:a16="http://schemas.microsoft.com/office/drawing/2014/main" id="{49F24A90-47B3-274A-4252-9F7929EC3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952" y="1790421"/>
            <a:ext cx="3600047" cy="2401556"/>
          </a:xfrm>
          <a:prstGeom prst="rect">
            <a:avLst/>
          </a:prstGeom>
        </p:spPr>
      </p:pic>
      <p:pic>
        <p:nvPicPr>
          <p:cNvPr id="7" name="Picture 6" descr="Woman using laptop computer">
            <a:extLst>
              <a:ext uri="{FF2B5EF4-FFF2-40B4-BE49-F238E27FC236}">
                <a16:creationId xmlns:a16="http://schemas.microsoft.com/office/drawing/2014/main" id="{A040C9F9-ADAB-DB70-2CF4-01F119103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396" y="4094424"/>
            <a:ext cx="4145364" cy="2763576"/>
          </a:xfrm>
          <a:prstGeom prst="rect">
            <a:avLst/>
          </a:prstGeom>
        </p:spPr>
      </p:pic>
    </p:spTree>
    <p:extLst>
      <p:ext uri="{BB962C8B-B14F-4D97-AF65-F5344CB8AC3E}">
        <p14:creationId xmlns:p14="http://schemas.microsoft.com/office/powerpoint/2010/main" val="3956489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is responsible?</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3259666"/>
            <a:ext cx="10820400" cy="973667"/>
          </a:xfrm>
        </p:spPr>
        <p:txBody>
          <a:bodyPr>
            <a:normAutofit/>
          </a:bodyPr>
          <a:lstStyle/>
          <a:p>
            <a:pPr marL="0" indent="0" algn="ctr">
              <a:buNone/>
            </a:pPr>
            <a:r>
              <a:rPr lang="en-US" sz="5400" b="1" dirty="0"/>
              <a:t>Everyone</a:t>
            </a:r>
            <a:endParaRPr lang="en-US" sz="5400" dirty="0"/>
          </a:p>
        </p:txBody>
      </p:sp>
    </p:spTree>
    <p:extLst>
      <p:ext uri="{BB962C8B-B14F-4D97-AF65-F5344CB8AC3E}">
        <p14:creationId xmlns:p14="http://schemas.microsoft.com/office/powerpoint/2010/main" val="2280723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can you do?</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845733"/>
            <a:ext cx="10820400" cy="4792134"/>
          </a:xfrm>
        </p:spPr>
        <p:txBody>
          <a:bodyPr>
            <a:normAutofit fontScale="85000" lnSpcReduction="20000"/>
          </a:bodyPr>
          <a:lstStyle/>
          <a:p>
            <a:endParaRPr lang="en-US" b="1" dirty="0"/>
          </a:p>
          <a:p>
            <a:r>
              <a:rPr lang="en-US" b="1" dirty="0"/>
              <a:t>Shift-left</a:t>
            </a:r>
          </a:p>
          <a:p>
            <a:r>
              <a:rPr lang="en-US" b="1" dirty="0"/>
              <a:t>Listen</a:t>
            </a:r>
          </a:p>
          <a:p>
            <a:r>
              <a:rPr lang="en-US" b="1" dirty="0"/>
              <a:t>Speak up</a:t>
            </a:r>
          </a:p>
          <a:p>
            <a:r>
              <a:rPr lang="en-US" b="1" dirty="0"/>
              <a:t>Respectful, people-first language</a:t>
            </a:r>
          </a:p>
          <a:p>
            <a:r>
              <a:rPr lang="en-US" b="1" dirty="0"/>
              <a:t>Accessibility Guidelines</a:t>
            </a:r>
          </a:p>
          <a:p>
            <a:pPr lvl="1"/>
            <a:r>
              <a:rPr lang="en-US" dirty="0"/>
              <a:t>WCAG (at least AA)</a:t>
            </a:r>
          </a:p>
          <a:p>
            <a:pPr lvl="1"/>
            <a:r>
              <a:rPr lang="en-US" dirty="0"/>
              <a:t>ATAG</a:t>
            </a:r>
          </a:p>
          <a:p>
            <a:pPr lvl="1"/>
            <a:r>
              <a:rPr lang="en-US" dirty="0"/>
              <a:t>UAAG</a:t>
            </a:r>
          </a:p>
          <a:p>
            <a:r>
              <a:rPr lang="en-US" b="1" dirty="0"/>
              <a:t>Accessibility Regulations</a:t>
            </a:r>
          </a:p>
          <a:p>
            <a:pPr lvl="1"/>
            <a:r>
              <a:rPr lang="en-US" dirty="0"/>
              <a:t>ADA</a:t>
            </a:r>
          </a:p>
          <a:p>
            <a:pPr lvl="1"/>
            <a:r>
              <a:rPr lang="en-US" dirty="0"/>
              <a:t>Section 508</a:t>
            </a:r>
          </a:p>
          <a:p>
            <a:r>
              <a:rPr lang="en-US" b="1" dirty="0"/>
              <a:t>Follow coding best practices</a:t>
            </a:r>
          </a:p>
          <a:p>
            <a:pPr lvl="1"/>
            <a:r>
              <a:rPr lang="en-US" dirty="0"/>
              <a:t>W3C</a:t>
            </a:r>
          </a:p>
          <a:p>
            <a:pPr lvl="1"/>
            <a:r>
              <a:rPr lang="en-US" dirty="0"/>
              <a:t>PEP (Python)</a:t>
            </a:r>
          </a:p>
          <a:p>
            <a:pPr lvl="1"/>
            <a:r>
              <a:rPr lang="en-US"/>
              <a:t>WAI-ARIA</a:t>
            </a:r>
          </a:p>
        </p:txBody>
      </p:sp>
    </p:spTree>
    <p:extLst>
      <p:ext uri="{BB962C8B-B14F-4D97-AF65-F5344CB8AC3E}">
        <p14:creationId xmlns:p14="http://schemas.microsoft.com/office/powerpoint/2010/main" val="28782056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10476</TotalTime>
  <Words>604</Words>
  <Application>Microsoft Office PowerPoint</Application>
  <PresentationFormat>Widescreen</PresentationFormat>
  <Paragraphs>107</Paragraphs>
  <Slides>11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Century Gothic</vt:lpstr>
      <vt:lpstr>Vapor Trail</vt:lpstr>
      <vt:lpstr>Introduction to Accessibility</vt:lpstr>
      <vt:lpstr>Agenda</vt:lpstr>
      <vt:lpstr>Who am I?</vt:lpstr>
      <vt:lpstr>What is Accessibility?</vt:lpstr>
      <vt:lpstr>Models of Disability</vt:lpstr>
      <vt:lpstr>Accessibility categories</vt:lpstr>
      <vt:lpstr>Why Does Accessibility matter?</vt:lpstr>
      <vt:lpstr>Who is responsible?</vt:lpstr>
      <vt:lpstr>What can you do?</vt:lpstr>
      <vt:lpstr>Tools and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Accessibility</dc:title>
  <dc:creator>Beth Gray</dc:creator>
  <cp:lastModifiedBy>Erissa Duvall</cp:lastModifiedBy>
  <cp:revision>11</cp:revision>
  <dcterms:created xsi:type="dcterms:W3CDTF">2020-07-15T00:49:10Z</dcterms:created>
  <dcterms:modified xsi:type="dcterms:W3CDTF">2022-12-31T22:42:05Z</dcterms:modified>
</cp:coreProperties>
</file>